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9"/>
  </p:notesMasterIdLst>
  <p:sldIdLst>
    <p:sldId id="822" r:id="rId2"/>
    <p:sldId id="826" r:id="rId3"/>
    <p:sldId id="818" r:id="rId4"/>
    <p:sldId id="879" r:id="rId5"/>
    <p:sldId id="849" r:id="rId6"/>
    <p:sldId id="883" r:id="rId7"/>
    <p:sldId id="884" r:id="rId8"/>
    <p:sldId id="885" r:id="rId9"/>
    <p:sldId id="886" r:id="rId10"/>
    <p:sldId id="887" r:id="rId11"/>
    <p:sldId id="888" r:id="rId12"/>
    <p:sldId id="889" r:id="rId13"/>
    <p:sldId id="890" r:id="rId14"/>
    <p:sldId id="891" r:id="rId15"/>
    <p:sldId id="892" r:id="rId16"/>
    <p:sldId id="893" r:id="rId17"/>
    <p:sldId id="894" r:id="rId18"/>
    <p:sldId id="895" r:id="rId19"/>
    <p:sldId id="896" r:id="rId20"/>
    <p:sldId id="897" r:id="rId21"/>
    <p:sldId id="900" r:id="rId22"/>
    <p:sldId id="901" r:id="rId23"/>
    <p:sldId id="902" r:id="rId24"/>
    <p:sldId id="903" r:id="rId25"/>
    <p:sldId id="904" r:id="rId26"/>
    <p:sldId id="905" r:id="rId27"/>
    <p:sldId id="906" r:id="rId28"/>
    <p:sldId id="907" r:id="rId29"/>
    <p:sldId id="909" r:id="rId30"/>
    <p:sldId id="910" r:id="rId31"/>
    <p:sldId id="908" r:id="rId32"/>
    <p:sldId id="911" r:id="rId33"/>
    <p:sldId id="912" r:id="rId34"/>
    <p:sldId id="913" r:id="rId35"/>
    <p:sldId id="914" r:id="rId36"/>
    <p:sldId id="915" r:id="rId37"/>
    <p:sldId id="916" r:id="rId38"/>
  </p:sldIdLst>
  <p:sldSz cx="9144000" cy="6858000" type="screen4x3"/>
  <p:notesSz cx="7010400" cy="9296400"/>
  <p:custShowLst>
    <p:custShow name="Albemarle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1102CE"/>
    <a:srgbClr val="66FF33"/>
    <a:srgbClr val="9B2D2A"/>
    <a:srgbClr val="769535"/>
    <a:srgbClr val="00599C"/>
    <a:srgbClr val="5D417E"/>
    <a:srgbClr val="2787A0"/>
    <a:srgbClr val="FFFF66"/>
    <a:srgbClr val="376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4" autoAdjust="0"/>
    <p:restoredTop sz="97215" autoAdjust="0"/>
  </p:normalViewPr>
  <p:slideViewPr>
    <p:cSldViewPr snapToGrid="0">
      <p:cViewPr>
        <p:scale>
          <a:sx n="75" d="100"/>
          <a:sy n="75" d="100"/>
        </p:scale>
        <p:origin x="-173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80"/>
    </p:cViewPr>
  </p:sorterViewPr>
  <p:notesViewPr>
    <p:cSldViewPr snapToGrid="0">
      <p:cViewPr varScale="1">
        <p:scale>
          <a:sx n="79" d="100"/>
          <a:sy n="79" d="100"/>
        </p:scale>
        <p:origin x="-3924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078535E7-D6C2-44DF-9271-A9FC8AC7C30D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4AB1EC07-3C1E-4013-92E1-77BC6ADB302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52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6C808B-1D00-49A0-89E5-FE3147E610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1EC07-3C1E-4013-92E1-77BC6ADB302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Reliability Iss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508750"/>
            <a:ext cx="533400" cy="27305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779604B-2CFE-46E7-8101-FAA7D73A044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0" y="11412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0" y="1223687"/>
            <a:ext cx="7162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 i="1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slide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4" y="0"/>
            <a:ext cx="1143000" cy="6858000"/>
          </a:xfrm>
          <a:prstGeom prst="rect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TIcleanlogo_pantone3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270" y="6150565"/>
            <a:ext cx="914400" cy="580913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ectangle 7"/>
          <p:cNvSpPr/>
          <p:nvPr userDrawn="1"/>
        </p:nvSpPr>
        <p:spPr>
          <a:xfrm rot="16200000">
            <a:off x="-2297619" y="2635821"/>
            <a:ext cx="5788871" cy="784796"/>
          </a:xfrm>
          <a:prstGeom prst="rect">
            <a:avLst/>
          </a:prstGeom>
          <a:noFill/>
        </p:spPr>
        <p:txBody>
          <a:bodyPr wrap="none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Control</a:t>
            </a:r>
            <a:r>
              <a:rPr lang="en-US" sz="2400" b="1" baseline="0" dirty="0" smtClean="0">
                <a:solidFill>
                  <a:schemeClr val="bg1">
                    <a:lumMod val="95000"/>
                  </a:schemeClr>
                </a:solidFill>
              </a:rPr>
              <a:t> Technology Inc</a:t>
            </a:r>
            <a:endParaRPr lang="en-US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Product Reliability Issues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ackground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TIcleanlogo_pantone3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5900" y="5715000"/>
            <a:ext cx="1439334" cy="914400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Slide with background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508750"/>
            <a:ext cx="533400" cy="27305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779604B-2CFE-46E7-8101-FAA7D73A044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2514600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sz="32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pic>
        <p:nvPicPr>
          <p:cNvPr id="8" name="Picture 7" descr="CTIcleanlogo_pantone3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5900" y="5715000"/>
            <a:ext cx="1439334" cy="914400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Slide with conferenc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508750"/>
            <a:ext cx="533400" cy="27305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779604B-2CFE-46E7-8101-FAA7D73A044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2514600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sz="32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pic>
        <p:nvPicPr>
          <p:cNvPr id="8" name="Picture 7" descr="CTIcleanlogo_pantone3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5900" y="5715000"/>
            <a:ext cx="1439334" cy="914400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Rectangle 8"/>
          <p:cNvSpPr/>
          <p:nvPr userDrawn="1"/>
        </p:nvSpPr>
        <p:spPr>
          <a:xfrm>
            <a:off x="228600" y="940681"/>
            <a:ext cx="86106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2008 Global Automation Partner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 to CTI and the 2500 Series Proces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4" y="0"/>
            <a:ext cx="1143000" cy="6858000"/>
          </a:xfrm>
          <a:prstGeom prst="rect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508750"/>
            <a:ext cx="533400" cy="27305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779604B-2CFE-46E7-8101-FAA7D73A044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0" y="12989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0" y="1308389"/>
            <a:ext cx="7162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 i="1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slide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CTIcleanlogo_pantone3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270" y="6150565"/>
            <a:ext cx="914400" cy="580913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Rectangle 10"/>
          <p:cNvSpPr/>
          <p:nvPr userDrawn="1"/>
        </p:nvSpPr>
        <p:spPr>
          <a:xfrm rot="16200000">
            <a:off x="-2297619" y="2635821"/>
            <a:ext cx="5788871" cy="784796"/>
          </a:xfrm>
          <a:prstGeom prst="rect">
            <a:avLst/>
          </a:prstGeom>
          <a:noFill/>
        </p:spPr>
        <p:txBody>
          <a:bodyPr wrap="none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Control</a:t>
            </a:r>
            <a:r>
              <a:rPr lang="en-US" sz="2400" b="1" baseline="0" dirty="0" smtClean="0">
                <a:solidFill>
                  <a:schemeClr val="bg1">
                    <a:lumMod val="95000"/>
                  </a:schemeClr>
                </a:solidFill>
              </a:rPr>
              <a:t> Technology Inc</a:t>
            </a:r>
            <a:endParaRPr lang="en-US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Introduction</a:t>
            </a:r>
            <a:r>
              <a:rPr lang="en-US" sz="1600" b="1" baseline="0" dirty="0" smtClean="0">
                <a:solidFill>
                  <a:schemeClr val="bg1">
                    <a:lumMod val="95000"/>
                  </a:schemeClr>
                </a:solidFill>
              </a:rPr>
              <a:t> to CTI and the 2500 Series® System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 to 2500 series sy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4" y="0"/>
            <a:ext cx="1143000" cy="6858000"/>
          </a:xfrm>
          <a:prstGeom prst="rect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508750"/>
            <a:ext cx="533400" cy="27305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779604B-2CFE-46E7-8101-FAA7D73A044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0" y="12989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0" y="1308389"/>
            <a:ext cx="7162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 i="1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slide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CTIcleanlogo_pantone3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270" y="6150565"/>
            <a:ext cx="914400" cy="580913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Rectangle 10"/>
          <p:cNvSpPr/>
          <p:nvPr userDrawn="1"/>
        </p:nvSpPr>
        <p:spPr>
          <a:xfrm rot="16200000">
            <a:off x="-2314499" y="2852214"/>
            <a:ext cx="5788871" cy="584775"/>
          </a:xfrm>
          <a:prstGeom prst="rect">
            <a:avLst/>
          </a:prstGeom>
          <a:noFill/>
        </p:spPr>
        <p:txBody>
          <a:bodyPr wrap="none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2297619" y="2635821"/>
            <a:ext cx="5788871" cy="784796"/>
          </a:xfrm>
          <a:prstGeom prst="rect">
            <a:avLst/>
          </a:prstGeom>
          <a:noFill/>
        </p:spPr>
        <p:txBody>
          <a:bodyPr wrap="none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Control</a:t>
            </a:r>
            <a:r>
              <a:rPr lang="en-US" sz="2400" b="1" baseline="0" dirty="0" smtClean="0">
                <a:solidFill>
                  <a:schemeClr val="bg1">
                    <a:lumMod val="95000"/>
                  </a:schemeClr>
                </a:solidFill>
              </a:rPr>
              <a:t> Technology Inc</a:t>
            </a:r>
            <a:endParaRPr lang="en-US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The Road Ahead: Product Roadmap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 to 2500 series proces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508750"/>
            <a:ext cx="533400" cy="27305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779604B-2CFE-46E7-8101-FAA7D73A044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0" y="12989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0" y="1308389"/>
            <a:ext cx="7162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 i="1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slide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4" y="0"/>
            <a:ext cx="1143000" cy="6858000"/>
          </a:xfrm>
          <a:prstGeom prst="rect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TIcleanlogo_pantone3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270" y="6150565"/>
            <a:ext cx="914400" cy="580913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ectangle 7"/>
          <p:cNvSpPr/>
          <p:nvPr userDrawn="1"/>
        </p:nvSpPr>
        <p:spPr>
          <a:xfrm rot="16200000">
            <a:off x="-2297619" y="2635821"/>
            <a:ext cx="5788871" cy="784796"/>
          </a:xfrm>
          <a:prstGeom prst="rect">
            <a:avLst/>
          </a:prstGeom>
          <a:noFill/>
        </p:spPr>
        <p:txBody>
          <a:bodyPr wrap="none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Control</a:t>
            </a:r>
            <a:r>
              <a:rPr lang="en-US" sz="2400" b="1" baseline="0" dirty="0" smtClean="0">
                <a:solidFill>
                  <a:schemeClr val="bg1">
                    <a:lumMod val="95000"/>
                  </a:schemeClr>
                </a:solidFill>
              </a:rPr>
              <a:t> Technology Inc</a:t>
            </a:r>
            <a:endParaRPr lang="en-US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The Road Ahead:</a:t>
            </a:r>
            <a:r>
              <a:rPr lang="en-US" sz="1600" b="1" baseline="0" dirty="0" smtClean="0">
                <a:solidFill>
                  <a:schemeClr val="bg1">
                    <a:lumMod val="95000"/>
                  </a:schemeClr>
                </a:solidFill>
              </a:rPr>
              <a:t> Product Roadmap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road a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508750"/>
            <a:ext cx="533400" cy="27305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779604B-2CFE-46E7-8101-FAA7D73A044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0" y="427037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0" y="1722437"/>
            <a:ext cx="7162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 i="1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slide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4" y="0"/>
            <a:ext cx="1143000" cy="6858000"/>
          </a:xfrm>
          <a:prstGeom prst="rect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TIcleanlogo_pantone3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270" y="6150565"/>
            <a:ext cx="914400" cy="580913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ectangle 7"/>
          <p:cNvSpPr/>
          <p:nvPr userDrawn="1"/>
        </p:nvSpPr>
        <p:spPr>
          <a:xfrm rot="16200000">
            <a:off x="-2297619" y="2635821"/>
            <a:ext cx="5788871" cy="784796"/>
          </a:xfrm>
          <a:prstGeom prst="rect">
            <a:avLst/>
          </a:prstGeom>
          <a:noFill/>
        </p:spPr>
        <p:txBody>
          <a:bodyPr wrap="none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Control</a:t>
            </a:r>
            <a:r>
              <a:rPr lang="en-US" sz="2400" b="1" baseline="0" dirty="0" smtClean="0">
                <a:solidFill>
                  <a:schemeClr val="bg1">
                    <a:lumMod val="95000"/>
                  </a:schemeClr>
                </a:solidFill>
              </a:rPr>
              <a:t> Technology Inc</a:t>
            </a:r>
            <a:endParaRPr lang="en-US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The Road Ahead: Product</a:t>
            </a:r>
            <a:r>
              <a:rPr lang="en-US" sz="1600" b="1" baseline="0" dirty="0" smtClean="0">
                <a:solidFill>
                  <a:schemeClr val="bg1">
                    <a:lumMod val="95000"/>
                  </a:schemeClr>
                </a:solidFill>
              </a:rPr>
              <a:t> Roadmap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lication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508750"/>
            <a:ext cx="533400" cy="27305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779604B-2CFE-46E7-8101-FAA7D73A044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0" y="427037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0" y="1722437"/>
            <a:ext cx="7162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 i="1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slide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4" y="0"/>
            <a:ext cx="1143000" cy="6858000"/>
          </a:xfrm>
          <a:prstGeom prst="rect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TIcleanlogo_pantone3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270" y="6150565"/>
            <a:ext cx="914400" cy="580913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ectangle 7"/>
          <p:cNvSpPr/>
          <p:nvPr userDrawn="1"/>
        </p:nvSpPr>
        <p:spPr>
          <a:xfrm rot="16200000">
            <a:off x="-2297619" y="2635821"/>
            <a:ext cx="5788871" cy="784796"/>
          </a:xfrm>
          <a:prstGeom prst="rect">
            <a:avLst/>
          </a:prstGeom>
          <a:noFill/>
        </p:spPr>
        <p:txBody>
          <a:bodyPr wrap="none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Control</a:t>
            </a:r>
            <a:r>
              <a:rPr lang="en-US" sz="2400" b="1" baseline="0" dirty="0" smtClean="0">
                <a:solidFill>
                  <a:schemeClr val="bg1">
                    <a:lumMod val="95000"/>
                  </a:schemeClr>
                </a:solidFill>
              </a:rPr>
              <a:t> Technology Inc</a:t>
            </a:r>
            <a:endParaRPr lang="en-US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Application Highlights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004070"/>
            </a:gs>
            <a:gs pos="100000">
              <a:srgbClr val="0072C8"/>
            </a:gs>
          </a:gsLst>
          <a:lin ang="15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0" r:id="rId2"/>
    <p:sldLayoutId id="2147483667" r:id="rId3"/>
    <p:sldLayoutId id="2147483685" r:id="rId4"/>
    <p:sldLayoutId id="2147483665" r:id="rId5"/>
    <p:sldLayoutId id="2147483691" r:id="rId6"/>
    <p:sldLayoutId id="2147483687" r:id="rId7"/>
    <p:sldLayoutId id="2147483686" r:id="rId8"/>
    <p:sldLayoutId id="2147483695" r:id="rId9"/>
    <p:sldLayoutId id="2147483696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44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52117" y="6574067"/>
            <a:ext cx="36233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1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2500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Series® HMI Panels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56390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10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66763" y="182880"/>
            <a:ext cx="5204059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New 2500 Series® HMI Panels</a:t>
            </a:r>
            <a:br>
              <a:rPr lang="en-US" dirty="0" smtClean="0"/>
            </a:br>
            <a:r>
              <a:rPr lang="en-US" sz="2000" dirty="0" smtClean="0"/>
              <a:t>Introduction</a:t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idx="1"/>
          </p:nvPr>
        </p:nvSpPr>
        <p:spPr>
          <a:xfrm>
            <a:off x="1626668" y="1472667"/>
            <a:ext cx="6651057" cy="1607418"/>
          </a:xfrm>
        </p:spPr>
        <p:txBody>
          <a:bodyPr/>
          <a:lstStyle/>
          <a:p>
            <a:r>
              <a:rPr lang="en-US" sz="2400" dirty="0" smtClean="0"/>
              <a:t>The CTI Panel has </a:t>
            </a:r>
            <a:r>
              <a:rPr lang="en-US" sz="2400" dirty="0" smtClean="0">
                <a:solidFill>
                  <a:srgbClr val="FFFF00"/>
                </a:solidFill>
              </a:rPr>
              <a:t>TOUCHIBILITY</a:t>
            </a:r>
            <a:r>
              <a:rPr lang="en-US" sz="2400" dirty="0" smtClean="0"/>
              <a:t>!</a:t>
            </a:r>
          </a:p>
          <a:p>
            <a:pPr lvl="1"/>
            <a:r>
              <a:rPr lang="en-US" sz="2000" dirty="0" smtClean="0"/>
              <a:t>Uses an 8-Wire Resistive Touchscreen for More Accurate Touch Operation</a:t>
            </a:r>
          </a:p>
          <a:p>
            <a:pPr lvl="1"/>
            <a:r>
              <a:rPr lang="en-US" sz="2000" dirty="0" smtClean="0"/>
              <a:t>Other Panel Manufacturers use a 5-Wire </a:t>
            </a:r>
            <a:r>
              <a:rPr lang="en-US" sz="2000" dirty="0" err="1" smtClean="0"/>
              <a:t>Touchscreen</a:t>
            </a:r>
            <a:r>
              <a:rPr lang="en-US" sz="2000" dirty="0" smtClean="0"/>
              <a:t>.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959665" y="0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ounded Rectangle 4">
            <a:hlinkClick r:id="" action="ppaction://hlinkshowjump?jump=firstslide"/>
          </p:cNvPr>
          <p:cNvSpPr/>
          <p:nvPr/>
        </p:nvSpPr>
        <p:spPr>
          <a:xfrm>
            <a:off x="7964902" y="0"/>
            <a:ext cx="1179098" cy="57176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Home</a:t>
            </a:r>
          </a:p>
        </p:txBody>
      </p:sp>
      <p:pic>
        <p:nvPicPr>
          <p:cNvPr id="8" name="Picture 7" descr="touch.jpg"/>
          <p:cNvPicPr>
            <a:picLocks noChangeAspect="1"/>
          </p:cNvPicPr>
          <p:nvPr/>
        </p:nvPicPr>
        <p:blipFill>
          <a:blip r:embed="rId3" cstate="print">
            <a:lum bright="-14000" contrast="11000"/>
          </a:blip>
          <a:stretch>
            <a:fillRect/>
          </a:stretch>
        </p:blipFill>
        <p:spPr>
          <a:xfrm>
            <a:off x="2743199" y="3159519"/>
            <a:ext cx="4159729" cy="328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83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11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66763" y="182880"/>
            <a:ext cx="5204059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New 2500 Series® HMI Panels</a:t>
            </a:r>
            <a:br>
              <a:rPr lang="en-US" dirty="0" smtClean="0"/>
            </a:br>
            <a:r>
              <a:rPr lang="en-US" sz="2000" dirty="0" smtClean="0"/>
              <a:t>Introduction</a:t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idx="1"/>
          </p:nvPr>
        </p:nvSpPr>
        <p:spPr>
          <a:xfrm>
            <a:off x="1626668" y="1472666"/>
            <a:ext cx="6651057" cy="2059805"/>
          </a:xfrm>
        </p:spPr>
        <p:txBody>
          <a:bodyPr/>
          <a:lstStyle/>
          <a:p>
            <a:r>
              <a:rPr lang="en-US" sz="2400" dirty="0" smtClean="0"/>
              <a:t>The CTI Panel has </a:t>
            </a:r>
            <a:r>
              <a:rPr lang="en-US" sz="2400" dirty="0" smtClean="0">
                <a:solidFill>
                  <a:srgbClr val="FFFF00"/>
                </a:solidFill>
              </a:rPr>
              <a:t>EXPANDABILITY</a:t>
            </a:r>
            <a:r>
              <a:rPr lang="en-US" sz="2400" dirty="0" smtClean="0"/>
              <a:t>!</a:t>
            </a:r>
          </a:p>
          <a:p>
            <a:pPr lvl="1"/>
            <a:r>
              <a:rPr lang="en-US" sz="2000" dirty="0" smtClean="0"/>
              <a:t>Optional Compact Flash Upgrade to 16Gb</a:t>
            </a:r>
          </a:p>
          <a:p>
            <a:pPr lvl="1"/>
            <a:r>
              <a:rPr lang="en-US" sz="2000" dirty="0" smtClean="0"/>
              <a:t>Optional Internal SATA Hard Drive for Data Collection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959665" y="0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ounded Rectangle 4">
            <a:hlinkClick r:id="" action="ppaction://hlinkshowjump?jump=firstslide"/>
          </p:cNvPr>
          <p:cNvSpPr/>
          <p:nvPr/>
        </p:nvSpPr>
        <p:spPr>
          <a:xfrm>
            <a:off x="7964902" y="0"/>
            <a:ext cx="1179098" cy="57176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Home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65171" y="3782729"/>
            <a:ext cx="7007191" cy="2194559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5533" y="4543127"/>
            <a:ext cx="1379227" cy="1280711"/>
          </a:xfrm>
          <a:prstGeom prst="rect">
            <a:avLst/>
          </a:prstGeom>
        </p:spPr>
      </p:pic>
      <p:pic>
        <p:nvPicPr>
          <p:cNvPr id="16" name="Picture 15" descr="HD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757222" y="4061685"/>
            <a:ext cx="1864671" cy="18646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7108" y="3830853"/>
            <a:ext cx="2175309" cy="461665"/>
          </a:xfrm>
          <a:prstGeom prst="rect">
            <a:avLst/>
          </a:prstGeom>
          <a:solidFill>
            <a:srgbClr val="00206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HMI Upgrades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20" name="Straight Arrow Connector 19"/>
          <p:cNvCxnSpPr>
            <a:stCxn id="18" idx="2"/>
          </p:cNvCxnSpPr>
          <p:nvPr/>
        </p:nvCxnSpPr>
        <p:spPr>
          <a:xfrm flipH="1">
            <a:off x="4118994" y="4292518"/>
            <a:ext cx="895769" cy="35498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2"/>
          </p:cNvCxnSpPr>
          <p:nvPr/>
        </p:nvCxnSpPr>
        <p:spPr>
          <a:xfrm>
            <a:off x="5014763" y="4292518"/>
            <a:ext cx="1000143" cy="58749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504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12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66763" y="182880"/>
            <a:ext cx="5204059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New 2500 Series® HMI Panels</a:t>
            </a:r>
            <a:br>
              <a:rPr lang="en-US" dirty="0" smtClean="0"/>
            </a:br>
            <a:r>
              <a:rPr lang="en-US" sz="2000" dirty="0" smtClean="0"/>
              <a:t>Introduction</a:t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idx="1"/>
          </p:nvPr>
        </p:nvSpPr>
        <p:spPr>
          <a:xfrm>
            <a:off x="1626668" y="1298498"/>
            <a:ext cx="6651057" cy="2637321"/>
          </a:xfrm>
        </p:spPr>
        <p:txBody>
          <a:bodyPr/>
          <a:lstStyle/>
          <a:p>
            <a:r>
              <a:rPr lang="en-US" sz="3600" dirty="0" smtClean="0"/>
              <a:t>The Best of both worlds!</a:t>
            </a:r>
          </a:p>
          <a:p>
            <a:pPr lvl="1"/>
            <a:r>
              <a:rPr lang="en-US" sz="2000" dirty="0" smtClean="0"/>
              <a:t>2500 Series® HMI Panel </a:t>
            </a:r>
            <a:r>
              <a:rPr lang="en-US" sz="2000" dirty="0" smtClean="0">
                <a:solidFill>
                  <a:srgbClr val="FFFF00"/>
                </a:solidFill>
              </a:rPr>
              <a:t>Hardware </a:t>
            </a:r>
            <a:r>
              <a:rPr lang="en-US" sz="2000" dirty="0" smtClean="0"/>
              <a:t>is designed for high performance!</a:t>
            </a:r>
          </a:p>
          <a:p>
            <a:pPr lvl="1"/>
            <a:r>
              <a:rPr lang="en-US" sz="2000" dirty="0" smtClean="0"/>
              <a:t>2500 Series® HMI Panel </a:t>
            </a:r>
            <a:r>
              <a:rPr lang="en-US" sz="2000" dirty="0" smtClean="0">
                <a:solidFill>
                  <a:srgbClr val="FFFF00"/>
                </a:solidFill>
              </a:rPr>
              <a:t>Software</a:t>
            </a:r>
            <a:r>
              <a:rPr lang="en-US" sz="2000" dirty="0" smtClean="0"/>
              <a:t> is ZENON by Copa-Data, a powerful and versatile HMI/SCADA engine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959665" y="0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ounded Rectangle 4">
            <a:hlinkClick r:id="" action="ppaction://hlinkshowjump?jump=firstslide"/>
          </p:cNvPr>
          <p:cNvSpPr/>
          <p:nvPr/>
        </p:nvSpPr>
        <p:spPr>
          <a:xfrm>
            <a:off x="7964902" y="0"/>
            <a:ext cx="1179098" cy="57176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Home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60836" y="3703026"/>
            <a:ext cx="3408857" cy="2717920"/>
            <a:chOff x="3060836" y="3703026"/>
            <a:chExt cx="3408857" cy="2717920"/>
          </a:xfrm>
        </p:grpSpPr>
        <p:pic>
          <p:nvPicPr>
            <p:cNvPr id="24" name="Picture 23" descr="panel.jpg"/>
            <p:cNvPicPr>
              <a:picLocks noChangeAspect="1"/>
            </p:cNvPicPr>
            <p:nvPr/>
          </p:nvPicPr>
          <p:blipFill>
            <a:blip r:embed="rId3" cstate="print">
              <a:lum bright="32000" contrast="62000"/>
            </a:blip>
            <a:stretch>
              <a:fillRect/>
            </a:stretch>
          </p:blipFill>
          <p:spPr>
            <a:xfrm>
              <a:off x="3060836" y="3703026"/>
              <a:ext cx="3408857" cy="2717920"/>
            </a:xfrm>
            <a:prstGeom prst="rect">
              <a:avLst/>
            </a:prstGeom>
          </p:spPr>
        </p:pic>
        <p:pic>
          <p:nvPicPr>
            <p:cNvPr id="21" name="Picture 20" descr="burnout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9679" y="4079147"/>
              <a:ext cx="2628900" cy="1743075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68743">
            <a:off x="2769820" y="5494011"/>
            <a:ext cx="4143375" cy="819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8813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29829" y="3811604"/>
            <a:ext cx="4389120" cy="18095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13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66763" y="182880"/>
            <a:ext cx="5204059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New 2500 Series® HMI Panels</a:t>
            </a:r>
            <a:br>
              <a:rPr lang="en-US" dirty="0" smtClean="0"/>
            </a:br>
            <a:r>
              <a:rPr lang="en-US" sz="2000" dirty="0" smtClean="0"/>
              <a:t>Introduction to </a:t>
            </a:r>
            <a:r>
              <a:rPr lang="en-US" sz="2000" dirty="0" err="1" smtClean="0"/>
              <a:t>Zenon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idx="1"/>
          </p:nvPr>
        </p:nvSpPr>
        <p:spPr>
          <a:xfrm>
            <a:off x="1626668" y="1472666"/>
            <a:ext cx="6651057" cy="2223435"/>
          </a:xfrm>
        </p:spPr>
        <p:txBody>
          <a:bodyPr/>
          <a:lstStyle/>
          <a:p>
            <a:r>
              <a:rPr lang="en-US" sz="3600" dirty="0" smtClean="0"/>
              <a:t>ZENON is Emerging as a Leading HMI/SCADA Software</a:t>
            </a:r>
          </a:p>
          <a:p>
            <a:pPr lvl="1"/>
            <a:r>
              <a:rPr lang="en-US" sz="2000" dirty="0" err="1" smtClean="0"/>
              <a:t>Zenon</a:t>
            </a:r>
            <a:r>
              <a:rPr lang="en-US" sz="2000" dirty="0" smtClean="0"/>
              <a:t> is already used by top companies worldwide to handle some or all of their HMI and SCADA applications.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959665" y="0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ounded Rectangle 4">
            <a:hlinkClick r:id="" action="ppaction://hlinkshowjump?jump=firstslide"/>
          </p:cNvPr>
          <p:cNvSpPr/>
          <p:nvPr/>
        </p:nvSpPr>
        <p:spPr>
          <a:xfrm>
            <a:off x="7964902" y="0"/>
            <a:ext cx="1179098" cy="57176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Home</a:t>
            </a:r>
          </a:p>
        </p:txBody>
      </p:sp>
      <p:pic>
        <p:nvPicPr>
          <p:cNvPr id="17" name="Picture 16" descr="Bos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3125" y="3859729"/>
            <a:ext cx="1369193" cy="1369193"/>
          </a:xfrm>
          <a:prstGeom prst="rect">
            <a:avLst/>
          </a:prstGeom>
        </p:spPr>
      </p:pic>
      <p:pic>
        <p:nvPicPr>
          <p:cNvPr id="19" name="Picture 18" descr="peps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3177" y="4478203"/>
            <a:ext cx="1000125" cy="923925"/>
          </a:xfrm>
          <a:prstGeom prst="rect">
            <a:avLst/>
          </a:prstGeom>
        </p:spPr>
      </p:pic>
      <p:pic>
        <p:nvPicPr>
          <p:cNvPr id="18" name="Picture 17" descr="for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1905" y="4752123"/>
            <a:ext cx="1329604" cy="666899"/>
          </a:xfrm>
          <a:prstGeom prst="rect">
            <a:avLst/>
          </a:prstGeom>
        </p:spPr>
      </p:pic>
      <p:pic>
        <p:nvPicPr>
          <p:cNvPr id="10" name="Picture 9" descr="bmw-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6596" y="3857525"/>
            <a:ext cx="952500" cy="9525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89121" y="5409398"/>
            <a:ext cx="4100362" cy="73866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“After an intensive evaluation of all leading HMI/SCADA systems, the </a:t>
            </a:r>
            <a:r>
              <a:rPr lang="en-US" sz="1400" b="1" dirty="0" smtClean="0"/>
              <a:t>BMW</a:t>
            </a:r>
            <a:r>
              <a:rPr lang="en-US" sz="1400" dirty="0" smtClean="0"/>
              <a:t> Group decided in </a:t>
            </a:r>
            <a:r>
              <a:rPr lang="en-US" sz="1400" dirty="0" err="1" smtClean="0"/>
              <a:t>favour</a:t>
            </a:r>
            <a:r>
              <a:rPr lang="en-US" sz="1400" dirty="0" smtClean="0"/>
              <a:t> of </a:t>
            </a:r>
            <a:r>
              <a:rPr lang="en-US" sz="1400" b="1" dirty="0" smtClean="0"/>
              <a:t>world-wide implementation of ZENON</a:t>
            </a:r>
            <a:r>
              <a:rPr lang="en-US" sz="1400" dirty="0" smtClean="0"/>
              <a:t>®”</a:t>
            </a:r>
            <a:endParaRPr lang="en-US" sz="1400" dirty="0"/>
          </a:p>
        </p:txBody>
      </p:sp>
      <p:pic>
        <p:nvPicPr>
          <p:cNvPr id="11" name="Picture 10" descr="volkswag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45254" y="3868126"/>
            <a:ext cx="914401" cy="939016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10" y="6242433"/>
            <a:ext cx="1420813" cy="46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533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 build="p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14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66763" y="182880"/>
            <a:ext cx="5204059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New 2500 Series® HMI Panels</a:t>
            </a:r>
            <a:br>
              <a:rPr lang="en-US" dirty="0" smtClean="0"/>
            </a:br>
            <a:r>
              <a:rPr lang="en-US" sz="2000" dirty="0" smtClean="0"/>
              <a:t>Introduction to ZENON</a:t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idx="1"/>
          </p:nvPr>
        </p:nvSpPr>
        <p:spPr>
          <a:xfrm>
            <a:off x="1559292" y="1232034"/>
            <a:ext cx="6651057" cy="1029903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Zenon</a:t>
            </a:r>
            <a:r>
              <a:rPr lang="en-US" sz="2400" dirty="0" smtClean="0"/>
              <a:t> HMI Editor Software is a Powerful Tool for Creating HMI projects</a:t>
            </a: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959665" y="0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ounded Rectangle 4">
            <a:hlinkClick r:id="" action="ppaction://hlinkshowjump?jump=firstslide"/>
          </p:cNvPr>
          <p:cNvSpPr/>
          <p:nvPr/>
        </p:nvSpPr>
        <p:spPr>
          <a:xfrm>
            <a:off x="7964902" y="0"/>
            <a:ext cx="1179098" cy="57176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Home</a:t>
            </a:r>
          </a:p>
        </p:txBody>
      </p:sp>
      <p:pic>
        <p:nvPicPr>
          <p:cNvPr id="21" name="Picture 20" descr="Zenon Edi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1659" y="2179508"/>
            <a:ext cx="7736401" cy="397103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10" y="6242433"/>
            <a:ext cx="1420813" cy="46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201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15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66763" y="182880"/>
            <a:ext cx="5204059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New 2500 Series® HMI Panels</a:t>
            </a:r>
            <a:br>
              <a:rPr lang="en-US" dirty="0" smtClean="0"/>
            </a:br>
            <a:r>
              <a:rPr lang="en-US" sz="2000" dirty="0" smtClean="0"/>
              <a:t>Introduction to </a:t>
            </a:r>
            <a:r>
              <a:rPr lang="en-US" sz="2000" dirty="0" err="1" smtClean="0"/>
              <a:t>Zenon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idx="1"/>
          </p:nvPr>
        </p:nvSpPr>
        <p:spPr>
          <a:xfrm>
            <a:off x="1626668" y="1472666"/>
            <a:ext cx="6651057" cy="4466121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Zenon</a:t>
            </a:r>
            <a:r>
              <a:rPr lang="en-US" sz="2400" dirty="0" smtClean="0"/>
              <a:t> Editor is Designed to Make Engineering Simple</a:t>
            </a:r>
          </a:p>
          <a:p>
            <a:pPr lvl="1"/>
            <a:r>
              <a:rPr lang="en-US" sz="2000" dirty="0" smtClean="0"/>
              <a:t>Large number of PLC drivers available (Allen Bradley, </a:t>
            </a:r>
            <a:r>
              <a:rPr lang="en-US" sz="2000" dirty="0" err="1" smtClean="0"/>
              <a:t>Beckhoff</a:t>
            </a:r>
            <a:r>
              <a:rPr lang="en-US" sz="2000" dirty="0" smtClean="0"/>
              <a:t>, Koyo, CTI, Siemens, TI, Mitsubishi, </a:t>
            </a:r>
            <a:r>
              <a:rPr lang="en-US" sz="2000" dirty="0" err="1" smtClean="0"/>
              <a:t>Modicon</a:t>
            </a:r>
            <a:r>
              <a:rPr lang="en-US" sz="2000" dirty="0" smtClean="0"/>
              <a:t>, Omron, Hitachi, &amp; many more).</a:t>
            </a:r>
          </a:p>
          <a:p>
            <a:pPr lvl="1"/>
            <a:r>
              <a:rPr lang="en-US" sz="2000" dirty="0" smtClean="0"/>
              <a:t>Stores properties like alarm limits, scaling factors, and status colors in its variables rather than in objects. This object-based approach gives items their properties from the linked variable, and is unique to </a:t>
            </a:r>
            <a:r>
              <a:rPr lang="en-US" sz="2000" dirty="0" err="1" smtClean="0"/>
              <a:t>Zenon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‘</a:t>
            </a:r>
            <a:r>
              <a:rPr lang="en-US" sz="2000" dirty="0"/>
              <a:t>F</a:t>
            </a:r>
            <a:r>
              <a:rPr lang="en-US" sz="2000" dirty="0" smtClean="0"/>
              <a:t>rames’ which automate the size, location, and color settings of each screen.  This object-based approach is unique to </a:t>
            </a:r>
            <a:r>
              <a:rPr lang="en-US" sz="2000" dirty="0" err="1" smtClean="0"/>
              <a:t>Zenon</a:t>
            </a:r>
            <a:r>
              <a:rPr lang="en-US" sz="2000" dirty="0" smtClean="0"/>
              <a:t>.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959665" y="0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ounded Rectangle 4">
            <a:hlinkClick r:id="" action="ppaction://hlinkshowjump?jump=firstslide"/>
          </p:cNvPr>
          <p:cNvSpPr/>
          <p:nvPr/>
        </p:nvSpPr>
        <p:spPr>
          <a:xfrm>
            <a:off x="7964902" y="0"/>
            <a:ext cx="1179098" cy="57176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Home</a:t>
            </a:r>
          </a:p>
        </p:txBody>
      </p:sp>
      <p:pic>
        <p:nvPicPr>
          <p:cNvPr id="15" name="Picture 14" descr="time-equals-money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43436" y="1212783"/>
            <a:ext cx="1935120" cy="9237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10" y="6242433"/>
            <a:ext cx="1420813" cy="46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083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16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66763" y="182880"/>
            <a:ext cx="5204059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New 2500 Series® HMI Panels</a:t>
            </a:r>
            <a:br>
              <a:rPr lang="en-US" dirty="0" smtClean="0"/>
            </a:br>
            <a:r>
              <a:rPr lang="en-US" sz="2000" dirty="0" smtClean="0"/>
              <a:t>Introduction to </a:t>
            </a:r>
            <a:r>
              <a:rPr lang="en-US" sz="2000" dirty="0" err="1" smtClean="0"/>
              <a:t>Zenon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idx="1"/>
          </p:nvPr>
        </p:nvSpPr>
        <p:spPr>
          <a:xfrm>
            <a:off x="1626668" y="1472666"/>
            <a:ext cx="6651057" cy="4668252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Zenon</a:t>
            </a:r>
            <a:r>
              <a:rPr lang="en-US" sz="2400" dirty="0" smtClean="0"/>
              <a:t> Editor is Designed to Make Engineering Simple.</a:t>
            </a:r>
          </a:p>
          <a:p>
            <a:pPr lvl="1"/>
            <a:r>
              <a:rPr lang="en-US" sz="2000" dirty="0" smtClean="0"/>
              <a:t>A screen in </a:t>
            </a:r>
            <a:r>
              <a:rPr lang="en-US" sz="2000" dirty="0" err="1" smtClean="0"/>
              <a:t>Zenon</a:t>
            </a:r>
            <a:r>
              <a:rPr lang="en-US" sz="2000" dirty="0" smtClean="0"/>
              <a:t> which displays information from one process area can be toggled to display similar process information from another area without having to design a second screen.</a:t>
            </a:r>
          </a:p>
          <a:p>
            <a:pPr lvl="1"/>
            <a:r>
              <a:rPr lang="en-US" sz="2000" dirty="0" err="1" smtClean="0"/>
              <a:t>Zenon</a:t>
            </a:r>
            <a:r>
              <a:rPr lang="en-US" sz="2000" dirty="0" smtClean="0"/>
              <a:t> allows the user to create embedded graphical symbols with linked variables. When making a copy of an embedded symbol, </a:t>
            </a:r>
            <a:r>
              <a:rPr lang="en-US" sz="2000" dirty="0" err="1" smtClean="0"/>
              <a:t>Zenon</a:t>
            </a:r>
            <a:r>
              <a:rPr lang="en-US" sz="2000" dirty="0" smtClean="0"/>
              <a:t> automatically prompts you to keep or replace the variable links. </a:t>
            </a:r>
          </a:p>
          <a:p>
            <a:pPr lvl="1"/>
            <a:r>
              <a:rPr lang="en-US" sz="2000" dirty="0" err="1" smtClean="0"/>
              <a:t>Zenon</a:t>
            </a:r>
            <a:r>
              <a:rPr lang="en-US" sz="2000" dirty="0" smtClean="0"/>
              <a:t> includes a Visual Basic interface allowing the user to create wizards which automate common design tasks like variable creation, variable importing, and language file creation.</a:t>
            </a:r>
          </a:p>
          <a:p>
            <a:pPr lvl="1">
              <a:buNone/>
            </a:pPr>
            <a:endParaRPr lang="en-US" sz="2000" dirty="0" smtClean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959665" y="0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ounded Rectangle 4">
            <a:hlinkClick r:id="" action="ppaction://hlinkshowjump?jump=firstslide"/>
          </p:cNvPr>
          <p:cNvSpPr/>
          <p:nvPr/>
        </p:nvSpPr>
        <p:spPr>
          <a:xfrm>
            <a:off x="7964902" y="0"/>
            <a:ext cx="1179098" cy="57176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Home</a:t>
            </a:r>
          </a:p>
        </p:txBody>
      </p:sp>
      <p:pic>
        <p:nvPicPr>
          <p:cNvPr id="15" name="Picture 14" descr="time-equals-money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43436" y="1212783"/>
            <a:ext cx="1935120" cy="9237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10" y="6242433"/>
            <a:ext cx="1420813" cy="46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770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17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66763" y="182880"/>
            <a:ext cx="5204059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New 2500 Series® HMI Panels</a:t>
            </a:r>
            <a:br>
              <a:rPr lang="en-US" dirty="0" smtClean="0"/>
            </a:br>
            <a:r>
              <a:rPr lang="en-US" sz="2000" dirty="0" smtClean="0"/>
              <a:t>Introduction to </a:t>
            </a:r>
            <a:r>
              <a:rPr lang="en-US" sz="2000" dirty="0" err="1" smtClean="0"/>
              <a:t>Zenon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idx="1"/>
          </p:nvPr>
        </p:nvSpPr>
        <p:spPr>
          <a:xfrm>
            <a:off x="1626668" y="1472666"/>
            <a:ext cx="6651057" cy="4668252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Zenon</a:t>
            </a:r>
            <a:r>
              <a:rPr lang="en-US" sz="2400" dirty="0" smtClean="0"/>
              <a:t> Editor is Designed to Make Engineering Simple.</a:t>
            </a:r>
          </a:p>
          <a:p>
            <a:pPr lvl="1"/>
            <a:r>
              <a:rPr lang="en-US" sz="2000" dirty="0" smtClean="0"/>
              <a:t>To merge multiple projects into one master project, it only takes</a:t>
            </a:r>
            <a:r>
              <a:rPr lang="en-US" sz="2000" dirty="0" smtClean="0">
                <a:solidFill>
                  <a:schemeClr val="bg1"/>
                </a:solidFill>
              </a:rPr>
              <a:t> a </a:t>
            </a:r>
            <a:r>
              <a:rPr lang="en-US" sz="2000" dirty="0" smtClean="0">
                <a:solidFill>
                  <a:srgbClr val="66FF33"/>
                </a:solidFill>
              </a:rPr>
              <a:t>few minutes</a:t>
            </a:r>
            <a:r>
              <a:rPr lang="en-US" sz="2000" dirty="0" smtClean="0"/>
              <a:t>. You need only create the master project and then insert desired existing projects as sub-projects into your master project tree. Now from one location you can monitor and control several process areas.</a:t>
            </a:r>
          </a:p>
          <a:p>
            <a:pPr lvl="1"/>
            <a:r>
              <a:rPr lang="en-US" sz="2000" dirty="0" err="1" smtClean="0"/>
              <a:t>Zenon</a:t>
            </a:r>
            <a:r>
              <a:rPr lang="en-US" sz="2000" dirty="0" smtClean="0"/>
              <a:t> is backwards compatible! This means that there is NO need to upgrade an older version </a:t>
            </a:r>
            <a:r>
              <a:rPr lang="en-US" sz="2000" dirty="0" err="1" smtClean="0"/>
              <a:t>Zenon</a:t>
            </a:r>
            <a:r>
              <a:rPr lang="en-US" sz="2000" dirty="0" smtClean="0"/>
              <a:t> project on a network when a newer </a:t>
            </a:r>
            <a:r>
              <a:rPr lang="en-US" sz="2000" dirty="0" err="1" smtClean="0"/>
              <a:t>Zenon</a:t>
            </a:r>
            <a:r>
              <a:rPr lang="en-US" sz="2000" dirty="0" smtClean="0"/>
              <a:t> device is added!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959665" y="0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ounded Rectangle 4">
            <a:hlinkClick r:id="" action="ppaction://hlinkshowjump?jump=firstslide"/>
          </p:cNvPr>
          <p:cNvSpPr/>
          <p:nvPr/>
        </p:nvSpPr>
        <p:spPr>
          <a:xfrm>
            <a:off x="7964902" y="0"/>
            <a:ext cx="1179098" cy="57176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Home</a:t>
            </a:r>
          </a:p>
        </p:txBody>
      </p:sp>
      <p:pic>
        <p:nvPicPr>
          <p:cNvPr id="15" name="Picture 14" descr="time-equals-money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/>
          </a:blip>
          <a:stretch>
            <a:fillRect/>
          </a:stretch>
        </p:blipFill>
        <p:spPr>
          <a:xfrm>
            <a:off x="7043436" y="1212783"/>
            <a:ext cx="1935120" cy="9237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10" y="6242433"/>
            <a:ext cx="1420813" cy="46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729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18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66763" y="182880"/>
            <a:ext cx="5204059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New 2500 Series® HMI Panels</a:t>
            </a:r>
            <a:br>
              <a:rPr lang="en-US" dirty="0" smtClean="0"/>
            </a:br>
            <a:r>
              <a:rPr lang="en-US" sz="2000" dirty="0" err="1" smtClean="0"/>
              <a:t>Zenon</a:t>
            </a:r>
            <a:r>
              <a:rPr lang="en-US" sz="2000" dirty="0" smtClean="0"/>
              <a:t> Network Flexibility</a:t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idx="1"/>
          </p:nvPr>
        </p:nvSpPr>
        <p:spPr>
          <a:xfrm>
            <a:off x="1597792" y="1097281"/>
            <a:ext cx="6651057" cy="1241658"/>
          </a:xfrm>
        </p:spPr>
        <p:txBody>
          <a:bodyPr/>
          <a:lstStyle/>
          <a:p>
            <a:r>
              <a:rPr lang="en-US" sz="2400" dirty="0" smtClean="0"/>
              <a:t>The CTI HMI Panel is Optimized to Communicate with one or many CTI 2500 Series® CPUs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959665" y="0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ounded Rectangle 4">
            <a:hlinkClick r:id="" action="ppaction://hlinkshowjump?jump=firstslide"/>
          </p:cNvPr>
          <p:cNvSpPr/>
          <p:nvPr/>
        </p:nvSpPr>
        <p:spPr>
          <a:xfrm>
            <a:off x="7964902" y="0"/>
            <a:ext cx="1179098" cy="57176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Home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62538" y="2541069"/>
            <a:ext cx="6903946" cy="3416969"/>
            <a:chOff x="1662538" y="2541069"/>
            <a:chExt cx="6903946" cy="3416969"/>
          </a:xfrm>
        </p:grpSpPr>
        <p:sp>
          <p:nvSpPr>
            <p:cNvPr id="10" name="Rectangle 9"/>
            <p:cNvSpPr/>
            <p:nvPr/>
          </p:nvSpPr>
          <p:spPr>
            <a:xfrm>
              <a:off x="4441364" y="2541069"/>
              <a:ext cx="4125120" cy="34169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F:\PRODUITS\CTI2500\HMI\2500-PLC rac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8245" y="4987422"/>
              <a:ext cx="1459048" cy="803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F:\PRODUITS\CTI2500\HMI\2500-PLC rac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5237" y="4762379"/>
              <a:ext cx="1459048" cy="803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662538" y="2550695"/>
              <a:ext cx="2576947" cy="34073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>
                <a:solidFill>
                  <a:schemeClr val="bg1"/>
                </a:solidFill>
              </a:endParaRPr>
            </a:p>
            <a:p>
              <a:pPr algn="ctr"/>
              <a:endParaRPr lang="fr-FR" dirty="0"/>
            </a:p>
          </p:txBody>
        </p:sp>
        <p:pic>
          <p:nvPicPr>
            <p:cNvPr id="17" name="Picture 2" descr="F:\PRODUITS\CTI2500\HMI\2500-PLC rac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635" y="4462683"/>
              <a:ext cx="1459048" cy="803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F:\PRODUITS\CTI2500\HMI\2500-PLC rac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670" y="4987422"/>
              <a:ext cx="1459048" cy="803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 descr="F:\PRODUITS\CTI2500\HMI\2500-VP15small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704" y="2590752"/>
              <a:ext cx="1550476" cy="1379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Connecteur droit 19"/>
            <p:cNvCxnSpPr/>
            <p:nvPr/>
          </p:nvCxnSpPr>
          <p:spPr>
            <a:xfrm rot="5400000">
              <a:off x="4514251" y="4581624"/>
              <a:ext cx="808519" cy="4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1"/>
            <p:cNvCxnSpPr/>
            <p:nvPr/>
          </p:nvCxnSpPr>
          <p:spPr>
            <a:xfrm rot="10800000" flipV="1">
              <a:off x="4908884" y="4167737"/>
              <a:ext cx="2281192" cy="2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2"/>
            <p:cNvCxnSpPr/>
            <p:nvPr/>
          </p:nvCxnSpPr>
          <p:spPr>
            <a:xfrm rot="16200000" flipH="1">
              <a:off x="6145732" y="3980047"/>
              <a:ext cx="356133" cy="1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rot="5400000">
              <a:off x="7007195" y="4312121"/>
              <a:ext cx="308008" cy="1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rot="16200000" flipH="1">
              <a:off x="5770346" y="4480559"/>
              <a:ext cx="587142" cy="2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23"/>
            <p:cNvSpPr txBox="1"/>
            <p:nvPr/>
          </p:nvSpPr>
          <p:spPr>
            <a:xfrm>
              <a:off x="4979315" y="4218300"/>
              <a:ext cx="976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Ethernet</a:t>
              </a:r>
              <a:endParaRPr lang="fr-FR" sz="1400" dirty="0"/>
            </a:p>
          </p:txBody>
        </p:sp>
        <p:sp>
          <p:nvSpPr>
            <p:cNvPr id="34" name="ZoneTexte 24"/>
            <p:cNvSpPr txBox="1"/>
            <p:nvPr/>
          </p:nvSpPr>
          <p:spPr>
            <a:xfrm>
              <a:off x="2058286" y="4100362"/>
              <a:ext cx="400110" cy="75322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fr-FR" sz="1400" dirty="0" smtClean="0"/>
                <a:t>Ethernet</a:t>
              </a:r>
              <a:endParaRPr lang="fr-FR" sz="1400" dirty="0"/>
            </a:p>
          </p:txBody>
        </p:sp>
        <p:pic>
          <p:nvPicPr>
            <p:cNvPr id="41" name="Picture 5" descr="F:\PRODUITS\CTI2500\HMI\2500-VP15small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006" y="2598770"/>
              <a:ext cx="1550476" cy="1379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ZoneTexte 33"/>
            <p:cNvSpPr txBox="1"/>
            <p:nvPr/>
          </p:nvSpPr>
          <p:spPr>
            <a:xfrm>
              <a:off x="2458396" y="3873860"/>
              <a:ext cx="17313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2500-VP15-N4-W7R</a:t>
              </a:r>
              <a:endParaRPr lang="fr-FR" sz="1400" dirty="0"/>
            </a:p>
          </p:txBody>
        </p:sp>
        <p:cxnSp>
          <p:nvCxnSpPr>
            <p:cNvPr id="21" name="Connecteur droit 4"/>
            <p:cNvCxnSpPr/>
            <p:nvPr/>
          </p:nvCxnSpPr>
          <p:spPr>
            <a:xfrm rot="5400000">
              <a:off x="1857678" y="4427624"/>
              <a:ext cx="1106903" cy="9626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10" y="6242433"/>
            <a:ext cx="1420813" cy="46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ZoneTexte 33"/>
          <p:cNvSpPr txBox="1"/>
          <p:nvPr/>
        </p:nvSpPr>
        <p:spPr>
          <a:xfrm>
            <a:off x="6793170" y="3126387"/>
            <a:ext cx="1731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2500-VP15-N4-W7R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291675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19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66763" y="182880"/>
            <a:ext cx="5204059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New 2500 Series® HMI Panels</a:t>
            </a:r>
            <a:br>
              <a:rPr lang="en-US" dirty="0" smtClean="0"/>
            </a:br>
            <a:r>
              <a:rPr lang="en-US" sz="2000" dirty="0" err="1" smtClean="0"/>
              <a:t>Zenon</a:t>
            </a:r>
            <a:r>
              <a:rPr lang="en-US" sz="2000" dirty="0" smtClean="0"/>
              <a:t> Network Flexibility</a:t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idx="1"/>
          </p:nvPr>
        </p:nvSpPr>
        <p:spPr>
          <a:xfrm>
            <a:off x="1597792" y="1097281"/>
            <a:ext cx="6651057" cy="962525"/>
          </a:xfrm>
        </p:spPr>
        <p:txBody>
          <a:bodyPr/>
          <a:lstStyle/>
          <a:p>
            <a:r>
              <a:rPr lang="en-US" sz="2400" dirty="0" smtClean="0"/>
              <a:t>Multiple CTI HMI Panels can Share Data and Control with Multiple CTI PLC’s.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959665" y="0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ounded Rectangle 4">
            <a:hlinkClick r:id="" action="ppaction://hlinkshowjump?jump=firstslide"/>
          </p:cNvPr>
          <p:cNvSpPr/>
          <p:nvPr/>
        </p:nvSpPr>
        <p:spPr>
          <a:xfrm>
            <a:off x="7964902" y="0"/>
            <a:ext cx="1179098" cy="57176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Home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07933" y="2098307"/>
            <a:ext cx="5804033" cy="3821229"/>
            <a:chOff x="2107933" y="2098307"/>
            <a:chExt cx="5804033" cy="3821229"/>
          </a:xfrm>
        </p:grpSpPr>
        <p:sp>
          <p:nvSpPr>
            <p:cNvPr id="10" name="Rectangle 9"/>
            <p:cNvSpPr/>
            <p:nvPr/>
          </p:nvSpPr>
          <p:spPr>
            <a:xfrm>
              <a:off x="2107933" y="2098307"/>
              <a:ext cx="5804033" cy="38212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F:\PRODUITS\CTI2500\HMI\2500-PLC rac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468" y="4833417"/>
              <a:ext cx="1459048" cy="803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F:\PRODUITS\CTI2500\HMI\2500-PLC rac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460" y="4608374"/>
              <a:ext cx="1459048" cy="803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F:\PRODUITS\CTI2500\HMI\2500-PLC rac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6858" y="4308678"/>
              <a:ext cx="1459048" cy="803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 descr="F:\PRODUITS\CTI2500\HMI\2500-VP15small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519" y="2455998"/>
              <a:ext cx="1550476" cy="1379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Connecteur droit 19"/>
            <p:cNvCxnSpPr/>
            <p:nvPr/>
          </p:nvCxnSpPr>
          <p:spPr>
            <a:xfrm rot="5400000">
              <a:off x="3532474" y="4427619"/>
              <a:ext cx="808519" cy="4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1"/>
            <p:cNvCxnSpPr/>
            <p:nvPr/>
          </p:nvCxnSpPr>
          <p:spPr>
            <a:xfrm rot="10800000" flipV="1">
              <a:off x="3927107" y="4013732"/>
              <a:ext cx="2281192" cy="2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2"/>
            <p:cNvCxnSpPr/>
            <p:nvPr/>
          </p:nvCxnSpPr>
          <p:spPr>
            <a:xfrm rot="16200000" flipH="1">
              <a:off x="3941547" y="3845293"/>
              <a:ext cx="356133" cy="1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rot="5400000">
              <a:off x="6025418" y="4158116"/>
              <a:ext cx="308008" cy="1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rot="16200000" flipH="1">
              <a:off x="4788569" y="4326554"/>
              <a:ext cx="587142" cy="2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23"/>
            <p:cNvSpPr txBox="1"/>
            <p:nvPr/>
          </p:nvSpPr>
          <p:spPr>
            <a:xfrm>
              <a:off x="3997538" y="4064295"/>
              <a:ext cx="976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Ethernet</a:t>
              </a:r>
              <a:endParaRPr lang="fr-FR" sz="1400" dirty="0"/>
            </a:p>
          </p:txBody>
        </p:sp>
        <p:pic>
          <p:nvPicPr>
            <p:cNvPr id="31" name="Picture 5" descr="F:\PRODUITS\CTI2500\HMI\2500-VP15small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091" y="2444768"/>
              <a:ext cx="1550476" cy="1379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2" name="Connecteur droit 22"/>
            <p:cNvCxnSpPr/>
            <p:nvPr/>
          </p:nvCxnSpPr>
          <p:spPr>
            <a:xfrm rot="16200000" flipH="1">
              <a:off x="5836119" y="3834063"/>
              <a:ext cx="356133" cy="1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10" y="6242433"/>
            <a:ext cx="1420813" cy="46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ZoneTexte 33"/>
          <p:cNvSpPr txBox="1"/>
          <p:nvPr/>
        </p:nvSpPr>
        <p:spPr>
          <a:xfrm>
            <a:off x="2257060" y="3823526"/>
            <a:ext cx="1731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2500-VP15-N4-W7R</a:t>
            </a:r>
            <a:endParaRPr lang="fr-FR" sz="1400" dirty="0"/>
          </a:p>
        </p:txBody>
      </p:sp>
      <p:sp>
        <p:nvSpPr>
          <p:cNvPr id="37" name="ZoneTexte 33"/>
          <p:cNvSpPr txBox="1"/>
          <p:nvPr/>
        </p:nvSpPr>
        <p:spPr>
          <a:xfrm>
            <a:off x="6179421" y="3654142"/>
            <a:ext cx="1731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2500-VP15-N4-W7R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787732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52117" y="6574067"/>
            <a:ext cx="36233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2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Content Placeholder 3"/>
          <p:cNvSpPr>
            <a:spLocks noGrp="1"/>
          </p:cNvSpPr>
          <p:nvPr>
            <p:ph idx="1"/>
          </p:nvPr>
        </p:nvSpPr>
        <p:spPr>
          <a:xfrm>
            <a:off x="1502229" y="1398104"/>
            <a:ext cx="5561661" cy="4604112"/>
          </a:xfrm>
        </p:spPr>
        <p:txBody>
          <a:bodyPr/>
          <a:lstStyle/>
          <a:p>
            <a:r>
              <a:rPr lang="en-US" sz="2400" dirty="0" smtClean="0"/>
              <a:t>Why is CTI Offering an HMI solution?</a:t>
            </a:r>
          </a:p>
          <a:p>
            <a:pPr lvl="1"/>
            <a:r>
              <a:rPr lang="en-US" sz="2000" dirty="0" smtClean="0"/>
              <a:t>Most existing 2500 Series® installations use some HMI panel or panel-PC</a:t>
            </a:r>
          </a:p>
          <a:p>
            <a:pPr lvl="1"/>
            <a:r>
              <a:rPr lang="en-US" sz="2000" dirty="0" smtClean="0"/>
              <a:t>Other companies are dropping their support for Ethernet solutions</a:t>
            </a:r>
          </a:p>
          <a:p>
            <a:pPr lvl="1"/>
            <a:r>
              <a:rPr lang="en-US" sz="2000" dirty="0" smtClean="0"/>
              <a:t>This is the first step of a planned fully integrated solution that uses a single tag database and single development tool for control logic and visualization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2835564" y="23612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2500 Series® HMI Panels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Overview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5"/>
          <p:cNvGrpSpPr>
            <a:grpSpLocks noChangeAspect="1"/>
          </p:cNvGrpSpPr>
          <p:nvPr/>
        </p:nvGrpSpPr>
        <p:grpSpPr>
          <a:xfrm>
            <a:off x="1483280" y="273632"/>
            <a:ext cx="1214674" cy="607338"/>
            <a:chOff x="210506" y="0"/>
            <a:chExt cx="897154" cy="448577"/>
          </a:xfrm>
        </p:grpSpPr>
        <p:sp>
          <p:nvSpPr>
            <p:cNvPr id="11" name="Rounded Rectangle 10"/>
            <p:cNvSpPr/>
            <p:nvPr/>
          </p:nvSpPr>
          <p:spPr>
            <a:xfrm>
              <a:off x="210506" y="0"/>
              <a:ext cx="897154" cy="44857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23644" y="5312"/>
              <a:ext cx="870878" cy="422301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7145" tIns="11430" rIns="17145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/>
                <a:t>HMI Panel</a:t>
              </a:r>
              <a:endParaRPr lang="en-US" sz="1200" b="1" kern="1200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889" y="4320791"/>
            <a:ext cx="2418256" cy="213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58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20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66763" y="182880"/>
            <a:ext cx="5204059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New 2500 Series® HMI Panels</a:t>
            </a:r>
            <a:br>
              <a:rPr lang="en-US" dirty="0" smtClean="0"/>
            </a:br>
            <a:r>
              <a:rPr lang="en-US" sz="2000" dirty="0" err="1" smtClean="0"/>
              <a:t>Zenon</a:t>
            </a:r>
            <a:r>
              <a:rPr lang="en-US" sz="2000" dirty="0" smtClean="0"/>
              <a:t> Network Flexibility</a:t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idx="1"/>
          </p:nvPr>
        </p:nvSpPr>
        <p:spPr>
          <a:xfrm>
            <a:off x="1597792" y="1024711"/>
            <a:ext cx="6987943" cy="962525"/>
          </a:xfrm>
        </p:spPr>
        <p:txBody>
          <a:bodyPr/>
          <a:lstStyle/>
          <a:p>
            <a:r>
              <a:rPr lang="en-US" sz="2400" dirty="0" smtClean="0"/>
              <a:t>Multiple CTI HMI Panels can Share Data and Control with Multiple PLC’s of Different Brands. The CTI Panel can be a gateway between Different Brand PLC’s.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959665" y="0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ounded Rectangle 4">
            <a:hlinkClick r:id="" action="ppaction://hlinkshowjump?jump=firstslide"/>
          </p:cNvPr>
          <p:cNvSpPr/>
          <p:nvPr/>
        </p:nvSpPr>
        <p:spPr>
          <a:xfrm>
            <a:off x="7964902" y="0"/>
            <a:ext cx="1179098" cy="57176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Home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73023" y="2641600"/>
            <a:ext cx="6928216" cy="3528802"/>
            <a:chOff x="1617045" y="2479038"/>
            <a:chExt cx="7084194" cy="3676850"/>
          </a:xfrm>
        </p:grpSpPr>
        <p:sp>
          <p:nvSpPr>
            <p:cNvPr id="10" name="Rectangle 9"/>
            <p:cNvSpPr/>
            <p:nvPr/>
          </p:nvSpPr>
          <p:spPr>
            <a:xfrm>
              <a:off x="1617045" y="2479038"/>
              <a:ext cx="7084194" cy="3676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F:\PRODUITS\CTI2500\HMI\2500-PLC rac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673" y="5204523"/>
              <a:ext cx="1459048" cy="803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F:\PRODUITS\CTI2500\HMI\2500-PLC rac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665" y="4979480"/>
              <a:ext cx="1459048" cy="803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F:\PRODUITS\CTI2500\HMI\2500-PLC rac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2063" y="4679784"/>
              <a:ext cx="1459048" cy="803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Connecteur droit 19"/>
            <p:cNvCxnSpPr/>
            <p:nvPr/>
          </p:nvCxnSpPr>
          <p:spPr>
            <a:xfrm rot="5400000">
              <a:off x="1857679" y="4798725"/>
              <a:ext cx="808519" cy="4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1"/>
            <p:cNvCxnSpPr/>
            <p:nvPr/>
          </p:nvCxnSpPr>
          <p:spPr>
            <a:xfrm rot="10800000" flipV="1">
              <a:off x="2252318" y="4375215"/>
              <a:ext cx="5486394" cy="9626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rot="5400000">
              <a:off x="4350623" y="4529222"/>
              <a:ext cx="308008" cy="1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rot="16200000" flipH="1">
              <a:off x="3113774" y="4697660"/>
              <a:ext cx="587142" cy="2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23"/>
            <p:cNvSpPr txBox="1"/>
            <p:nvPr/>
          </p:nvSpPr>
          <p:spPr>
            <a:xfrm>
              <a:off x="3400773" y="4050391"/>
              <a:ext cx="976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Ethernet</a:t>
              </a:r>
              <a:endParaRPr lang="fr-FR" sz="1400" dirty="0"/>
            </a:p>
          </p:txBody>
        </p:sp>
        <p:pic>
          <p:nvPicPr>
            <p:cNvPr id="31" name="Picture 5" descr="F:\PRODUITS\CTI2500\HMI\2500-VP15small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838" y="2806248"/>
              <a:ext cx="1550476" cy="1379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2" name="Connecteur droit 22"/>
            <p:cNvCxnSpPr/>
            <p:nvPr/>
          </p:nvCxnSpPr>
          <p:spPr>
            <a:xfrm rot="16200000" flipH="1">
              <a:off x="5739866" y="4195543"/>
              <a:ext cx="356133" cy="1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5" descr="F:\PRODUITS\CTI2500\HMI\2500-VP15small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3023" y="2804644"/>
              <a:ext cx="1550476" cy="1379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3" name="Connecteur droit 22"/>
            <p:cNvCxnSpPr/>
            <p:nvPr/>
          </p:nvCxnSpPr>
          <p:spPr>
            <a:xfrm rot="16200000" flipH="1">
              <a:off x="2610051" y="4193939"/>
              <a:ext cx="356133" cy="1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3" descr="F:\PRODUITS\CTI2500\HMI\S7-400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5546" y="4692368"/>
              <a:ext cx="981689" cy="1106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6" descr="F:\PRODUITS\CTI2500\HMI\S7-30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1285" y="4865903"/>
              <a:ext cx="1138397" cy="604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1" name="Connecteur droit 26"/>
            <p:cNvCxnSpPr/>
            <p:nvPr/>
          </p:nvCxnSpPr>
          <p:spPr>
            <a:xfrm rot="5400000">
              <a:off x="6367113" y="4570934"/>
              <a:ext cx="373783" cy="1600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29"/>
            <p:cNvCxnSpPr/>
            <p:nvPr/>
          </p:nvCxnSpPr>
          <p:spPr>
            <a:xfrm rot="16200000" flipH="1">
              <a:off x="7449956" y="4635095"/>
              <a:ext cx="527785" cy="8024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10" y="6242433"/>
            <a:ext cx="1420813" cy="46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ZoneTexte 33"/>
          <p:cNvSpPr txBox="1"/>
          <p:nvPr/>
        </p:nvSpPr>
        <p:spPr>
          <a:xfrm>
            <a:off x="3340557" y="3463506"/>
            <a:ext cx="1731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2500-VP15-N4-W7R</a:t>
            </a:r>
            <a:endParaRPr lang="fr-FR" sz="1400" dirty="0"/>
          </a:p>
        </p:txBody>
      </p:sp>
      <p:sp>
        <p:nvSpPr>
          <p:cNvPr id="37" name="ZoneTexte 33"/>
          <p:cNvSpPr txBox="1"/>
          <p:nvPr/>
        </p:nvSpPr>
        <p:spPr>
          <a:xfrm>
            <a:off x="6496445" y="3387298"/>
            <a:ext cx="1731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2500-VP15-N4-W7R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49450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21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66763" y="182880"/>
            <a:ext cx="5204059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New 2500 Series® HMI Panels</a:t>
            </a:r>
            <a:br>
              <a:rPr lang="en-US" dirty="0" smtClean="0"/>
            </a:br>
            <a:r>
              <a:rPr lang="en-US" sz="2000" dirty="0" err="1" smtClean="0"/>
              <a:t>Zenon</a:t>
            </a:r>
            <a:r>
              <a:rPr lang="en-US" sz="2000" dirty="0" smtClean="0"/>
              <a:t> Feature – GRAPHICAL SYMBOLS</a:t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idx="1"/>
          </p:nvPr>
        </p:nvSpPr>
        <p:spPr>
          <a:xfrm>
            <a:off x="1597792" y="1097281"/>
            <a:ext cx="6651057" cy="837397"/>
          </a:xfrm>
        </p:spPr>
        <p:txBody>
          <a:bodyPr/>
          <a:lstStyle/>
          <a:p>
            <a:r>
              <a:rPr lang="en-US" sz="2400" dirty="0" smtClean="0"/>
              <a:t>A Large Library of Symbols is Available in </a:t>
            </a:r>
            <a:r>
              <a:rPr lang="en-US" sz="2400" dirty="0" err="1" smtClean="0"/>
              <a:t>Zenon</a:t>
            </a:r>
            <a:r>
              <a:rPr lang="en-US" sz="2400" dirty="0" smtClean="0"/>
              <a:t>. Users can Also Create Symbols of Their Own.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959665" y="0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ounded Rectangle 4">
            <a:hlinkClick r:id="" action="ppaction://hlinkshowjump?jump=firstslide"/>
          </p:cNvPr>
          <p:cNvSpPr/>
          <p:nvPr/>
        </p:nvSpPr>
        <p:spPr>
          <a:xfrm>
            <a:off x="7964902" y="0"/>
            <a:ext cx="1179098" cy="57176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Home</a:t>
            </a:r>
          </a:p>
        </p:txBody>
      </p:sp>
      <p:pic>
        <p:nvPicPr>
          <p:cNvPr id="10" name="Picture 9" descr="Symbo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142" y="2011680"/>
            <a:ext cx="7283531" cy="37923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10" y="6242433"/>
            <a:ext cx="1420813" cy="46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372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22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66763" y="182880"/>
            <a:ext cx="5204059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New 2500 Series® HMI Panels</a:t>
            </a:r>
            <a:br>
              <a:rPr lang="en-US" dirty="0" smtClean="0"/>
            </a:br>
            <a:r>
              <a:rPr lang="en-US" sz="2000" dirty="0" err="1" smtClean="0"/>
              <a:t>Zenon</a:t>
            </a:r>
            <a:r>
              <a:rPr lang="en-US" sz="2000" dirty="0" smtClean="0"/>
              <a:t> Feature – ALARM SCREENS</a:t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idx="1"/>
          </p:nvPr>
        </p:nvSpPr>
        <p:spPr>
          <a:xfrm>
            <a:off x="1597792" y="1097281"/>
            <a:ext cx="6651057" cy="1145405"/>
          </a:xfrm>
        </p:spPr>
        <p:txBody>
          <a:bodyPr/>
          <a:lstStyle/>
          <a:p>
            <a:r>
              <a:rPr lang="en-US" sz="2400" dirty="0" err="1" smtClean="0"/>
              <a:t>Zenon</a:t>
            </a:r>
            <a:r>
              <a:rPr lang="en-US" sz="2400" dirty="0" smtClean="0"/>
              <a:t> Makes Creating Process  Alarm Screens Easy so that You can Monitor, Track, and Respond to Changing Process Conditions .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959665" y="0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ounded Rectangle 4">
            <a:hlinkClick r:id="" action="ppaction://hlinkshowjump?jump=firstslide"/>
          </p:cNvPr>
          <p:cNvSpPr/>
          <p:nvPr/>
        </p:nvSpPr>
        <p:spPr>
          <a:xfrm>
            <a:off x="7964902" y="0"/>
            <a:ext cx="1179098" cy="57176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Home</a:t>
            </a:r>
          </a:p>
        </p:txBody>
      </p:sp>
      <p:pic>
        <p:nvPicPr>
          <p:cNvPr id="37" name="Picture 2" descr="J:\AM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990" y="2261937"/>
            <a:ext cx="6783928" cy="383085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ZoneTexte 1"/>
          <p:cNvSpPr txBox="1"/>
          <p:nvPr/>
        </p:nvSpPr>
        <p:spPr>
          <a:xfrm>
            <a:off x="4904134" y="4947635"/>
            <a:ext cx="3296589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An </a:t>
            </a:r>
            <a:r>
              <a:rPr lang="fr-FR" sz="1400" dirty="0" err="1" smtClean="0"/>
              <a:t>Authorized</a:t>
            </a:r>
            <a:r>
              <a:rPr lang="fr-FR" sz="1400" dirty="0" smtClean="0"/>
              <a:t> User Can </a:t>
            </a:r>
            <a:r>
              <a:rPr lang="fr-FR" sz="1400" dirty="0" err="1" smtClean="0"/>
              <a:t>Acknowledge</a:t>
            </a:r>
            <a:r>
              <a:rPr lang="fr-FR" sz="1400" dirty="0" smtClean="0"/>
              <a:t> and Enter a Comment for </a:t>
            </a:r>
            <a:r>
              <a:rPr lang="fr-FR" sz="1400" dirty="0" err="1" smtClean="0"/>
              <a:t>Each</a:t>
            </a:r>
            <a:r>
              <a:rPr lang="fr-FR" sz="1400" dirty="0" smtClean="0"/>
              <a:t> </a:t>
            </a:r>
            <a:r>
              <a:rPr lang="fr-FR" sz="1400" dirty="0" err="1" smtClean="0"/>
              <a:t>Alarm</a:t>
            </a:r>
            <a:r>
              <a:rPr lang="fr-FR" sz="1400" dirty="0" smtClean="0"/>
              <a:t>.</a:t>
            </a:r>
            <a:endParaRPr lang="fr-FR" sz="1400" dirty="0"/>
          </a:p>
        </p:txBody>
      </p:sp>
      <p:cxnSp>
        <p:nvCxnSpPr>
          <p:cNvPr id="39" name="Connecteur droit avec flèche 4"/>
          <p:cNvCxnSpPr>
            <a:stCxn id="38" idx="1"/>
          </p:cNvCxnSpPr>
          <p:nvPr/>
        </p:nvCxnSpPr>
        <p:spPr>
          <a:xfrm rot="10800000" flipV="1">
            <a:off x="2441446" y="5209245"/>
            <a:ext cx="2462688" cy="7962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10" y="6242433"/>
            <a:ext cx="1420813" cy="46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910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23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66763" y="182880"/>
            <a:ext cx="5204059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New 2500 Series® HMI Panels</a:t>
            </a:r>
            <a:br>
              <a:rPr lang="en-US" dirty="0" smtClean="0"/>
            </a:br>
            <a:r>
              <a:rPr lang="en-US" sz="2000" dirty="0" err="1" smtClean="0"/>
              <a:t>Zenon</a:t>
            </a:r>
            <a:r>
              <a:rPr lang="en-US" sz="2000" dirty="0" smtClean="0"/>
              <a:t> Feature – COLOR PALETTES</a:t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idx="1"/>
          </p:nvPr>
        </p:nvSpPr>
        <p:spPr>
          <a:xfrm>
            <a:off x="1366788" y="1097281"/>
            <a:ext cx="7517330" cy="1145405"/>
          </a:xfrm>
        </p:spPr>
        <p:txBody>
          <a:bodyPr/>
          <a:lstStyle/>
          <a:p>
            <a:r>
              <a:rPr lang="en-US" sz="2400" dirty="0" err="1" smtClean="0"/>
              <a:t>Zenon</a:t>
            </a:r>
            <a:r>
              <a:rPr lang="en-US" sz="2400" dirty="0" smtClean="0"/>
              <a:t> Allows Alternate Color Palettes to be Quickly Activated in Your Project with the Push of a Button.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959665" y="0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ounded Rectangle 4">
            <a:hlinkClick r:id="" action="ppaction://hlinkshowjump?jump=firstslide"/>
          </p:cNvPr>
          <p:cNvSpPr/>
          <p:nvPr/>
        </p:nvSpPr>
        <p:spPr>
          <a:xfrm>
            <a:off x="7964902" y="0"/>
            <a:ext cx="1179098" cy="57176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Home</a:t>
            </a:r>
          </a:p>
        </p:txBody>
      </p:sp>
      <p:pic>
        <p:nvPicPr>
          <p:cNvPr id="11" name="Picture 10" descr="Palle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2408" y="1975452"/>
            <a:ext cx="4629753" cy="39922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 descr="Palett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86914" y="2002054"/>
            <a:ext cx="2791325" cy="208459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 descr="Palett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6797" y="3478850"/>
            <a:ext cx="2772076" cy="20303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10" y="6242433"/>
            <a:ext cx="1420813" cy="46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405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24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66763" y="182880"/>
            <a:ext cx="5204059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New 2500 Series® HMI Panels</a:t>
            </a:r>
            <a:br>
              <a:rPr lang="en-US" dirty="0" smtClean="0"/>
            </a:br>
            <a:r>
              <a:rPr lang="en-US" sz="2000" dirty="0" err="1" smtClean="0"/>
              <a:t>Zenon</a:t>
            </a:r>
            <a:r>
              <a:rPr lang="en-US" sz="2000" dirty="0" smtClean="0"/>
              <a:t> Feature – LANGUAGE FILES</a:t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idx="1"/>
          </p:nvPr>
        </p:nvSpPr>
        <p:spPr>
          <a:xfrm>
            <a:off x="1366788" y="1097281"/>
            <a:ext cx="7517330" cy="1145405"/>
          </a:xfrm>
        </p:spPr>
        <p:txBody>
          <a:bodyPr/>
          <a:lstStyle/>
          <a:p>
            <a:r>
              <a:rPr lang="en-US" sz="2400" dirty="0" smtClean="0"/>
              <a:t>Language Files can be Created in </a:t>
            </a:r>
            <a:r>
              <a:rPr lang="en-US" sz="2400" dirty="0" err="1" smtClean="0"/>
              <a:t>Zenon</a:t>
            </a:r>
            <a:r>
              <a:rPr lang="en-US" sz="2400" dirty="0" smtClean="0"/>
              <a:t> to Allow Process Screens to Display Alternate Languages.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959665" y="0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ounded Rectangle 4">
            <a:hlinkClick r:id="" action="ppaction://hlinkshowjump?jump=firstslide"/>
          </p:cNvPr>
          <p:cNvSpPr/>
          <p:nvPr/>
        </p:nvSpPr>
        <p:spPr>
          <a:xfrm>
            <a:off x="7964902" y="0"/>
            <a:ext cx="1179098" cy="57176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Home</a:t>
            </a:r>
          </a:p>
        </p:txBody>
      </p:sp>
      <p:pic>
        <p:nvPicPr>
          <p:cNvPr id="16" name="Picture 15" descr="Scre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4249" y="2003363"/>
            <a:ext cx="4278848" cy="320390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8" name="Picture 17" descr="Languag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7516" y="4803008"/>
            <a:ext cx="4198392" cy="11793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2" name="Group 1"/>
          <p:cNvGrpSpPr/>
          <p:nvPr/>
        </p:nvGrpSpPr>
        <p:grpSpPr>
          <a:xfrm>
            <a:off x="1978492" y="2345958"/>
            <a:ext cx="3151774" cy="1600223"/>
            <a:chOff x="1978492" y="2345958"/>
            <a:chExt cx="3151774" cy="1600223"/>
          </a:xfrm>
        </p:grpSpPr>
        <p:pic>
          <p:nvPicPr>
            <p:cNvPr id="17" name="Picture 16" descr="Languag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8492" y="2345958"/>
              <a:ext cx="1679107" cy="1600223"/>
            </a:xfrm>
            <a:prstGeom prst="rect">
              <a:avLst/>
            </a:prstGeom>
            <a:ln w="19050">
              <a:solidFill>
                <a:srgbClr val="FFFF00"/>
              </a:solidFill>
            </a:ln>
          </p:spPr>
        </p:pic>
        <p:sp>
          <p:nvSpPr>
            <p:cNvPr id="25" name="Rectangle 24"/>
            <p:cNvSpPr/>
            <p:nvPr/>
          </p:nvSpPr>
          <p:spPr>
            <a:xfrm>
              <a:off x="4533499" y="2435193"/>
              <a:ext cx="596767" cy="134754"/>
            </a:xfrm>
            <a:prstGeom prst="rect">
              <a:avLst/>
            </a:prstGeom>
            <a:solidFill>
              <a:srgbClr val="FFFF00">
                <a:alpha val="14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endCxn id="25" idx="1"/>
            </p:cNvCxnSpPr>
            <p:nvPr/>
          </p:nvCxnSpPr>
          <p:spPr>
            <a:xfrm>
              <a:off x="3638349" y="2435192"/>
              <a:ext cx="895150" cy="67378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stealt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10" y="6242433"/>
            <a:ext cx="1420813" cy="46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801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25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66763" y="182880"/>
            <a:ext cx="5204059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New 2500 Series® HMI Panels</a:t>
            </a:r>
            <a:br>
              <a:rPr lang="en-US" dirty="0" smtClean="0"/>
            </a:br>
            <a:r>
              <a:rPr lang="en-US" sz="2000" dirty="0" err="1" smtClean="0"/>
              <a:t>Zenon</a:t>
            </a:r>
            <a:r>
              <a:rPr lang="en-US" sz="2000" dirty="0" smtClean="0"/>
              <a:t> Feature – USER ADMINISTRATION</a:t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idx="1"/>
          </p:nvPr>
        </p:nvSpPr>
        <p:spPr>
          <a:xfrm>
            <a:off x="1366788" y="1097281"/>
            <a:ext cx="7517330" cy="1145405"/>
          </a:xfrm>
        </p:spPr>
        <p:txBody>
          <a:bodyPr/>
          <a:lstStyle/>
          <a:p>
            <a:r>
              <a:rPr lang="en-US" sz="2400" dirty="0" err="1" smtClean="0"/>
              <a:t>Zenon</a:t>
            </a:r>
            <a:r>
              <a:rPr lang="en-US" sz="2400" dirty="0" smtClean="0"/>
              <a:t> Gives You the Ability to Control the Access that Users Have to Information, Settings, and Controls on Your HMI Panel Screens.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959665" y="0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ounded Rectangle 4">
            <a:hlinkClick r:id="" action="ppaction://hlinkshowjump?jump=firstslide"/>
          </p:cNvPr>
          <p:cNvSpPr/>
          <p:nvPr/>
        </p:nvSpPr>
        <p:spPr>
          <a:xfrm>
            <a:off x="7964902" y="0"/>
            <a:ext cx="1179098" cy="57176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Home</a:t>
            </a:r>
          </a:p>
        </p:txBody>
      </p:sp>
      <p:pic>
        <p:nvPicPr>
          <p:cNvPr id="8" name="Picture 7" descr="Us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9605" y="3619100"/>
            <a:ext cx="7008636" cy="237744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Picture 10" descr="Scre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92873" y="2300439"/>
            <a:ext cx="4253847" cy="31851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 descr="Log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65020" y="3101840"/>
            <a:ext cx="1606967" cy="15258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10" y="6242433"/>
            <a:ext cx="1420813" cy="46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560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26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66763" y="182880"/>
            <a:ext cx="5204059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New 2500 Series® HMI Panels</a:t>
            </a:r>
            <a:br>
              <a:rPr lang="en-US" dirty="0" smtClean="0"/>
            </a:br>
            <a:r>
              <a:rPr lang="en-US" sz="2000" dirty="0" err="1" smtClean="0"/>
              <a:t>Zenon</a:t>
            </a:r>
            <a:r>
              <a:rPr lang="en-US" sz="2000" dirty="0" smtClean="0"/>
              <a:t> Feature – STANDARD RECIPES</a:t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idx="1"/>
          </p:nvPr>
        </p:nvSpPr>
        <p:spPr>
          <a:xfrm>
            <a:off x="1366788" y="1097281"/>
            <a:ext cx="7517330" cy="1145405"/>
          </a:xfrm>
        </p:spPr>
        <p:txBody>
          <a:bodyPr/>
          <a:lstStyle/>
          <a:p>
            <a:r>
              <a:rPr lang="en-US" sz="2400" dirty="0" err="1" smtClean="0"/>
              <a:t>Zenon</a:t>
            </a:r>
            <a:r>
              <a:rPr lang="en-US" sz="2400" dirty="0" smtClean="0"/>
              <a:t> Gives You the Ability to Make Process Changes via its Standard Recipe Manager. Authorized Users can Add, Change, and Delete Recipes within Your Project.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959665" y="0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ounded Rectangle 4">
            <a:hlinkClick r:id="" action="ppaction://hlinkshowjump?jump=firstslide"/>
          </p:cNvPr>
          <p:cNvSpPr/>
          <p:nvPr/>
        </p:nvSpPr>
        <p:spPr>
          <a:xfrm>
            <a:off x="7964902" y="0"/>
            <a:ext cx="1179098" cy="57176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Home</a:t>
            </a:r>
          </a:p>
        </p:txBody>
      </p:sp>
      <p:pic>
        <p:nvPicPr>
          <p:cNvPr id="15" name="Picture 2" descr="F:\PRODUITS\CTI2500\HMI\RECI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96" y="2312018"/>
            <a:ext cx="4870856" cy="37078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10" y="6242433"/>
            <a:ext cx="1420813" cy="46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585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27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66763" y="182880"/>
            <a:ext cx="5204059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New 2500 Series® HMI Panels</a:t>
            </a:r>
            <a:br>
              <a:rPr lang="en-US" dirty="0" smtClean="0"/>
            </a:br>
            <a:r>
              <a:rPr lang="en-US" sz="2000" dirty="0" err="1" smtClean="0"/>
              <a:t>Zenon</a:t>
            </a:r>
            <a:r>
              <a:rPr lang="en-US" sz="2000" dirty="0" smtClean="0"/>
              <a:t> Feature – Video Screens</a:t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idx="1"/>
          </p:nvPr>
        </p:nvSpPr>
        <p:spPr>
          <a:xfrm>
            <a:off x="1366788" y="1097281"/>
            <a:ext cx="7517330" cy="1145405"/>
          </a:xfrm>
        </p:spPr>
        <p:txBody>
          <a:bodyPr/>
          <a:lstStyle/>
          <a:p>
            <a:r>
              <a:rPr lang="en-US" sz="2400" dirty="0" smtClean="0"/>
              <a:t>The CTI HMI Panel with </a:t>
            </a:r>
            <a:r>
              <a:rPr lang="en-US" sz="2400" dirty="0" err="1" smtClean="0"/>
              <a:t>Zenon</a:t>
            </a:r>
            <a:r>
              <a:rPr lang="en-US" sz="2400" dirty="0" smtClean="0"/>
              <a:t> Can Display High Resolution Video in AVI format.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959665" y="0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ounded Rectangle 4">
            <a:hlinkClick r:id="" action="ppaction://hlinkshowjump?jump=firstslide"/>
          </p:cNvPr>
          <p:cNvSpPr/>
          <p:nvPr/>
        </p:nvSpPr>
        <p:spPr>
          <a:xfrm>
            <a:off x="7964902" y="0"/>
            <a:ext cx="1179098" cy="57176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Home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60320" y="1970351"/>
            <a:ext cx="5130265" cy="4090418"/>
            <a:chOff x="2560320" y="1970351"/>
            <a:chExt cx="5130265" cy="4090418"/>
          </a:xfrm>
        </p:grpSpPr>
        <p:pic>
          <p:nvPicPr>
            <p:cNvPr id="10" name="Picture 9" descr="panel.jpg"/>
            <p:cNvPicPr>
              <a:picLocks noChangeAspect="1"/>
            </p:cNvPicPr>
            <p:nvPr/>
          </p:nvPicPr>
          <p:blipFill>
            <a:blip r:embed="rId3" cstate="print">
              <a:lum bright="33000" contrast="54000"/>
            </a:blip>
            <a:stretch>
              <a:fillRect/>
            </a:stretch>
          </p:blipFill>
          <p:spPr>
            <a:xfrm>
              <a:off x="2560320" y="1970351"/>
              <a:ext cx="5130265" cy="4090418"/>
            </a:xfrm>
            <a:prstGeom prst="rect">
              <a:avLst/>
            </a:prstGeom>
          </p:spPr>
        </p:pic>
        <p:pic>
          <p:nvPicPr>
            <p:cNvPr id="11" name="Picture 10" descr="Vide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8960" y="2502568"/>
              <a:ext cx="3988803" cy="2993457"/>
            </a:xfrm>
            <a:prstGeom prst="rect">
              <a:avLst/>
            </a:prstGeom>
          </p:spPr>
        </p:pic>
        <p:pic>
          <p:nvPicPr>
            <p:cNvPr id="2050" name="Picture 2" descr="http://ts4.mm.bing.net/images/thumbnail.aspx?q=1076325515755&amp;id=5e33b653c27df72a1edc077c675412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66180" y="4697127"/>
              <a:ext cx="741679" cy="741679"/>
            </a:xfrm>
            <a:prstGeom prst="rect">
              <a:avLst/>
            </a:prstGeom>
            <a:noFill/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10" y="6242433"/>
            <a:ext cx="1420813" cy="46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663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28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66763" y="182880"/>
            <a:ext cx="5204059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New 2500 Series® HMI Panels</a:t>
            </a:r>
            <a:br>
              <a:rPr lang="en-US" dirty="0" smtClean="0"/>
            </a:br>
            <a:r>
              <a:rPr lang="en-US" sz="2000" dirty="0" err="1" smtClean="0"/>
              <a:t>Zenon</a:t>
            </a:r>
            <a:r>
              <a:rPr lang="en-US" sz="2000" dirty="0" smtClean="0"/>
              <a:t> Feature – CTI PLC Webpage</a:t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idx="1"/>
          </p:nvPr>
        </p:nvSpPr>
        <p:spPr>
          <a:xfrm>
            <a:off x="1366788" y="1097281"/>
            <a:ext cx="7517330" cy="1145405"/>
          </a:xfrm>
        </p:spPr>
        <p:txBody>
          <a:bodyPr/>
          <a:lstStyle/>
          <a:p>
            <a:r>
              <a:rPr lang="en-US" sz="2400" dirty="0" smtClean="0"/>
              <a:t>The CTI HMI Panel with </a:t>
            </a:r>
            <a:r>
              <a:rPr lang="en-US" sz="2400" dirty="0" err="1" smtClean="0"/>
              <a:t>Zenon</a:t>
            </a:r>
            <a:r>
              <a:rPr lang="en-US" sz="2400" dirty="0" smtClean="0"/>
              <a:t> Can Display the Webpage of the CTI 2500 Series PLC Processor. You Can Access the Event Log, Status Information, and PLC Statistics.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959665" y="0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ounded Rectangle 4">
            <a:hlinkClick r:id="" action="ppaction://hlinkshowjump?jump=firstslide"/>
          </p:cNvPr>
          <p:cNvSpPr/>
          <p:nvPr/>
        </p:nvSpPr>
        <p:spPr>
          <a:xfrm>
            <a:off x="7964902" y="0"/>
            <a:ext cx="1179098" cy="57176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Home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15941" y="2396690"/>
            <a:ext cx="5130265" cy="3561348"/>
            <a:chOff x="2415941" y="2396690"/>
            <a:chExt cx="5130265" cy="3561348"/>
          </a:xfrm>
        </p:grpSpPr>
        <p:pic>
          <p:nvPicPr>
            <p:cNvPr id="10" name="Picture 9" descr="panel.jpg"/>
            <p:cNvPicPr>
              <a:picLocks noChangeAspect="1"/>
            </p:cNvPicPr>
            <p:nvPr/>
          </p:nvPicPr>
          <p:blipFill>
            <a:blip r:embed="rId3" cstate="print">
              <a:lum bright="33000" contrast="54000"/>
            </a:blip>
            <a:stretch>
              <a:fillRect/>
            </a:stretch>
          </p:blipFill>
          <p:spPr>
            <a:xfrm>
              <a:off x="2415941" y="2396690"/>
              <a:ext cx="5130265" cy="3561348"/>
            </a:xfrm>
            <a:prstGeom prst="rect">
              <a:avLst/>
            </a:prstGeom>
          </p:spPr>
        </p:pic>
        <p:pic>
          <p:nvPicPr>
            <p:cNvPr id="13" name="Picture 12" descr="Webpag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3083" y="2861705"/>
              <a:ext cx="3987452" cy="2624696"/>
            </a:xfrm>
            <a:prstGeom prst="rect">
              <a:avLst/>
            </a:prstGeom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10" y="6242433"/>
            <a:ext cx="1420813" cy="46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185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29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66763" y="182880"/>
            <a:ext cx="5204059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New 2500 Series® HMI Panels</a:t>
            </a:r>
            <a:br>
              <a:rPr lang="en-US" dirty="0" smtClean="0"/>
            </a:br>
            <a:r>
              <a:rPr lang="en-US" sz="2000" dirty="0" err="1" smtClean="0"/>
              <a:t>Zenon</a:t>
            </a:r>
            <a:r>
              <a:rPr lang="en-US" sz="2000" dirty="0" smtClean="0"/>
              <a:t> Feature – Standard Trend Charts</a:t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idx="1"/>
          </p:nvPr>
        </p:nvSpPr>
        <p:spPr>
          <a:xfrm>
            <a:off x="1366788" y="1097281"/>
            <a:ext cx="7517330" cy="1145405"/>
          </a:xfrm>
        </p:spPr>
        <p:txBody>
          <a:bodyPr/>
          <a:lstStyle/>
          <a:p>
            <a:r>
              <a:rPr lang="en-US" sz="2400" dirty="0" err="1" smtClean="0"/>
              <a:t>Zenon</a:t>
            </a:r>
            <a:r>
              <a:rPr lang="en-US" sz="2400" dirty="0" smtClean="0"/>
              <a:t> Gives You the Standard Ability to Add Trend Charts to Your Screens to View </a:t>
            </a:r>
            <a:r>
              <a:rPr lang="en-US" sz="2400" dirty="0" err="1" smtClean="0"/>
              <a:t>Realtime</a:t>
            </a:r>
            <a:r>
              <a:rPr lang="en-US" sz="2400" dirty="0" smtClean="0"/>
              <a:t> Data on the CTI HMI panel.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959665" y="0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ounded Rectangle 4">
            <a:hlinkClick r:id="" action="ppaction://hlinkshowjump?jump=firstslide"/>
          </p:cNvPr>
          <p:cNvSpPr/>
          <p:nvPr/>
        </p:nvSpPr>
        <p:spPr>
          <a:xfrm>
            <a:off x="7964902" y="0"/>
            <a:ext cx="1179098" cy="57176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Home</a:t>
            </a:r>
          </a:p>
        </p:txBody>
      </p:sp>
      <p:pic>
        <p:nvPicPr>
          <p:cNvPr id="10" name="Picture 2" descr="J:\TRE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307" y="2307230"/>
            <a:ext cx="6035040" cy="376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10" y="6242433"/>
            <a:ext cx="1420813" cy="46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523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52117" y="6574067"/>
            <a:ext cx="36233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3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Content Placeholder 3"/>
          <p:cNvSpPr>
            <a:spLocks noGrp="1"/>
          </p:cNvSpPr>
          <p:nvPr>
            <p:ph idx="1"/>
          </p:nvPr>
        </p:nvSpPr>
        <p:spPr>
          <a:xfrm>
            <a:off x="1502229" y="1398104"/>
            <a:ext cx="5561661" cy="4604112"/>
          </a:xfrm>
        </p:spPr>
        <p:txBody>
          <a:bodyPr/>
          <a:lstStyle/>
          <a:p>
            <a:r>
              <a:rPr lang="en-US" sz="2400" dirty="0" smtClean="0"/>
              <a:t>Launched in 2011</a:t>
            </a:r>
          </a:p>
          <a:p>
            <a:r>
              <a:rPr lang="en-US" sz="2400" dirty="0" smtClean="0"/>
              <a:t>Two Versions</a:t>
            </a:r>
          </a:p>
          <a:p>
            <a:pPr lvl="1"/>
            <a:r>
              <a:rPr lang="en-US" sz="2000" dirty="0" smtClean="0"/>
              <a:t>HMI </a:t>
            </a:r>
            <a:r>
              <a:rPr lang="en-US" sz="2000" dirty="0"/>
              <a:t>version u</a:t>
            </a:r>
            <a:r>
              <a:rPr lang="en-US" sz="2000" dirty="0" smtClean="0"/>
              <a:t>ses “</a:t>
            </a:r>
            <a:r>
              <a:rPr lang="en-US" sz="2000" dirty="0" err="1" smtClean="0"/>
              <a:t>Zenon</a:t>
            </a:r>
            <a:r>
              <a:rPr lang="en-US" sz="2000" dirty="0" smtClean="0"/>
              <a:t>” HMI </a:t>
            </a:r>
            <a:r>
              <a:rPr lang="en-US" sz="2000" dirty="0"/>
              <a:t>configuration and runtime </a:t>
            </a:r>
            <a:r>
              <a:rPr lang="en-US" sz="2000" dirty="0" smtClean="0"/>
              <a:t>software</a:t>
            </a:r>
          </a:p>
          <a:p>
            <a:pPr lvl="1"/>
            <a:r>
              <a:rPr lang="en-US" sz="2000" dirty="0" smtClean="0"/>
              <a:t>Windows® 7 Embedded “panel PC” version allows you to install your own HMI application</a:t>
            </a:r>
          </a:p>
          <a:p>
            <a:r>
              <a:rPr lang="en-US" sz="2400" dirty="0" smtClean="0"/>
              <a:t>Full HMI version is designed for “plug and play” installation with 2500 Series® Processors</a:t>
            </a:r>
          </a:p>
          <a:p>
            <a:pPr lvl="1"/>
            <a:r>
              <a:rPr lang="en-US" sz="2000" dirty="0" smtClean="0"/>
              <a:t>Driver is included for attachment to CTI 2500 Series® and Siemens® 505 processors over Ethernet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2835564" y="23612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2500 Series® HMI Panels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Overview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5"/>
          <p:cNvGrpSpPr>
            <a:grpSpLocks noChangeAspect="1"/>
          </p:cNvGrpSpPr>
          <p:nvPr/>
        </p:nvGrpSpPr>
        <p:grpSpPr>
          <a:xfrm>
            <a:off x="1483280" y="273632"/>
            <a:ext cx="1214674" cy="607338"/>
            <a:chOff x="210506" y="0"/>
            <a:chExt cx="897154" cy="448577"/>
          </a:xfrm>
        </p:grpSpPr>
        <p:sp>
          <p:nvSpPr>
            <p:cNvPr id="11" name="Rounded Rectangle 10"/>
            <p:cNvSpPr/>
            <p:nvPr/>
          </p:nvSpPr>
          <p:spPr>
            <a:xfrm>
              <a:off x="210506" y="0"/>
              <a:ext cx="897154" cy="44857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23644" y="5312"/>
              <a:ext cx="870878" cy="422301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7145" tIns="11430" rIns="17145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/>
                <a:t>HMI Panel</a:t>
              </a:r>
              <a:endParaRPr lang="en-US" sz="1200" b="1" kern="1200" dirty="0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439" y="4064427"/>
            <a:ext cx="1691660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011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30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66763" y="182880"/>
            <a:ext cx="5204059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New 2500 Series® HMI Panels</a:t>
            </a:r>
            <a:br>
              <a:rPr lang="en-US" dirty="0" smtClean="0"/>
            </a:br>
            <a:r>
              <a:rPr lang="en-US" sz="2000" dirty="0" smtClean="0"/>
              <a:t>Trending and Archiving</a:t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idx="1"/>
          </p:nvPr>
        </p:nvSpPr>
        <p:spPr>
          <a:xfrm>
            <a:off x="1366788" y="1315395"/>
            <a:ext cx="7517330" cy="3137835"/>
          </a:xfrm>
        </p:spPr>
        <p:txBody>
          <a:bodyPr/>
          <a:lstStyle/>
          <a:p>
            <a:r>
              <a:rPr lang="en-US" sz="2400" dirty="0" smtClean="0"/>
              <a:t>Optional Extended Trend &amp; Historian, Starter Edition</a:t>
            </a:r>
          </a:p>
          <a:p>
            <a:pPr lvl="1"/>
            <a:r>
              <a:rPr lang="en-US" sz="2000" dirty="0" smtClean="0"/>
              <a:t>used </a:t>
            </a:r>
            <a:r>
              <a:rPr lang="en-US" sz="2000" dirty="0"/>
              <a:t>for the representation of online and historical </a:t>
            </a:r>
            <a:r>
              <a:rPr lang="en-US" sz="2000" dirty="0" smtClean="0"/>
              <a:t>values (archive </a:t>
            </a:r>
            <a:r>
              <a:rPr lang="en-US" sz="2000" dirty="0"/>
              <a:t>values) </a:t>
            </a:r>
            <a:r>
              <a:rPr lang="en-US" sz="2000" dirty="0" smtClean="0"/>
              <a:t>of </a:t>
            </a:r>
            <a:r>
              <a:rPr lang="en-US" sz="2000" dirty="0"/>
              <a:t>process variables and derived process variables in form of </a:t>
            </a:r>
            <a:r>
              <a:rPr lang="en-US" sz="2000" dirty="0" smtClean="0"/>
              <a:t>curves</a:t>
            </a:r>
          </a:p>
          <a:p>
            <a:pPr lvl="1"/>
            <a:r>
              <a:rPr lang="en-US" sz="2000" dirty="0" smtClean="0"/>
              <a:t>It </a:t>
            </a:r>
            <a:r>
              <a:rPr lang="en-US" sz="2000" dirty="0"/>
              <a:t>makes it possible </a:t>
            </a:r>
            <a:r>
              <a:rPr lang="en-US" sz="2000" dirty="0" smtClean="0"/>
              <a:t>to review historic data</a:t>
            </a:r>
          </a:p>
          <a:p>
            <a:pPr lvl="1"/>
            <a:r>
              <a:rPr lang="en-US" sz="2000" dirty="0" smtClean="0"/>
              <a:t>Displays up to 8 curves with multiple y-axes and scrolling</a:t>
            </a:r>
          </a:p>
          <a:p>
            <a:pPr lvl="1"/>
            <a:r>
              <a:rPr lang="en-US" sz="2000" dirty="0" smtClean="0"/>
              <a:t>CTI recommends the addition of an internal or external hard drive if data logging is required. 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959665" y="0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ounded Rectangle 4">
            <a:hlinkClick r:id="" action="ppaction://hlinkshowjump?jump=firstslide"/>
          </p:cNvPr>
          <p:cNvSpPr/>
          <p:nvPr/>
        </p:nvSpPr>
        <p:spPr>
          <a:xfrm>
            <a:off x="7964902" y="0"/>
            <a:ext cx="1179098" cy="57176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Home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10" y="6242433"/>
            <a:ext cx="1420813" cy="46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169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4" t="25282" r="12857" b="10996"/>
          <a:stretch/>
        </p:blipFill>
        <p:spPr bwMode="auto">
          <a:xfrm>
            <a:off x="6069203" y="3672044"/>
            <a:ext cx="2702661" cy="269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31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66763" y="182880"/>
            <a:ext cx="5204059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New 2500 Series® HMI Panels</a:t>
            </a:r>
            <a:br>
              <a:rPr lang="en-US" dirty="0" smtClean="0"/>
            </a:br>
            <a:r>
              <a:rPr lang="en-US" sz="2000" dirty="0" err="1" smtClean="0"/>
              <a:t>Zenon</a:t>
            </a:r>
            <a:r>
              <a:rPr lang="en-US" sz="2000" dirty="0" smtClean="0"/>
              <a:t> Feature – Integrated IEC6-1131 Soft PLC</a:t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idx="1"/>
          </p:nvPr>
        </p:nvSpPr>
        <p:spPr>
          <a:xfrm>
            <a:off x="1366788" y="1097281"/>
            <a:ext cx="7517330" cy="4226157"/>
          </a:xfrm>
        </p:spPr>
        <p:txBody>
          <a:bodyPr/>
          <a:lstStyle/>
          <a:p>
            <a:r>
              <a:rPr lang="en-US" sz="2400" dirty="0" err="1" smtClean="0"/>
              <a:t>Zenon</a:t>
            </a:r>
            <a:r>
              <a:rPr lang="en-US" sz="2400" dirty="0" smtClean="0"/>
              <a:t> Includes a Powerful Integrated Soft PLC that Runs on The CTI HMI Panel.</a:t>
            </a:r>
          </a:p>
          <a:p>
            <a:pPr lvl="1"/>
            <a:r>
              <a:rPr lang="en-US" sz="2000" dirty="0" smtClean="0"/>
              <a:t>Additional Logic can be performed in the Soft PLC engine running on the CTI HMI Panel.</a:t>
            </a:r>
          </a:p>
          <a:p>
            <a:pPr lvl="1"/>
            <a:r>
              <a:rPr lang="en-US" sz="2000" dirty="0" smtClean="0"/>
              <a:t>The Standard License limits the user to 8 variable tags.</a:t>
            </a:r>
          </a:p>
          <a:p>
            <a:pPr lvl="1"/>
            <a:r>
              <a:rPr lang="en-US" sz="2000" dirty="0" smtClean="0"/>
              <a:t>IEC </a:t>
            </a:r>
            <a:r>
              <a:rPr lang="fr-FR" sz="2000" dirty="0" smtClean="0"/>
              <a:t>61131-3 </a:t>
            </a:r>
            <a:r>
              <a:rPr lang="fr-FR" sz="2000" dirty="0" err="1" smtClean="0"/>
              <a:t>programming</a:t>
            </a:r>
            <a:r>
              <a:rPr lang="fr-FR" sz="2000" dirty="0" smtClean="0"/>
              <a:t> interface</a:t>
            </a:r>
          </a:p>
          <a:p>
            <a:pPr marL="742950" lvl="2" indent="-342900"/>
            <a:r>
              <a:rPr lang="en-US" sz="1600" dirty="0" smtClean="0"/>
              <a:t>Ladder Diagram</a:t>
            </a:r>
          </a:p>
          <a:p>
            <a:pPr marL="742950" lvl="2" indent="-342900"/>
            <a:r>
              <a:rPr lang="en-US" sz="1600" dirty="0" smtClean="0"/>
              <a:t>Instruction List</a:t>
            </a:r>
          </a:p>
          <a:p>
            <a:pPr marL="742950" lvl="2" indent="-342900"/>
            <a:r>
              <a:rPr lang="en-US" sz="1600" dirty="0" smtClean="0"/>
              <a:t>Structured Text</a:t>
            </a:r>
          </a:p>
          <a:p>
            <a:pPr marL="742950" lvl="2" indent="-342900"/>
            <a:r>
              <a:rPr lang="en-US" sz="1600" dirty="0" smtClean="0"/>
              <a:t>Function Block Diagram</a:t>
            </a:r>
          </a:p>
          <a:p>
            <a:pPr marL="742950" lvl="2" indent="-342900"/>
            <a:r>
              <a:rPr lang="en-US" sz="1600" dirty="0" smtClean="0"/>
              <a:t>Sequential Function Chart</a:t>
            </a:r>
          </a:p>
          <a:p>
            <a:pPr lvl="1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959665" y="0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ounded Rectangle 4">
            <a:hlinkClick r:id="" action="ppaction://hlinkshowjump?jump=firstslide"/>
          </p:cNvPr>
          <p:cNvSpPr/>
          <p:nvPr/>
        </p:nvSpPr>
        <p:spPr>
          <a:xfrm>
            <a:off x="7964902" y="0"/>
            <a:ext cx="1179098" cy="57176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Home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10" y="6242433"/>
            <a:ext cx="1420813" cy="46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85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3"/>
          <p:cNvSpPr>
            <a:spLocks noGrp="1" noChangeArrowheads="1"/>
          </p:cNvSpPr>
          <p:nvPr>
            <p:ph idx="1"/>
          </p:nvPr>
        </p:nvSpPr>
        <p:spPr>
          <a:xfrm>
            <a:off x="1513840" y="1368021"/>
            <a:ext cx="5441764" cy="4525963"/>
          </a:xfrm>
        </p:spPr>
        <p:txBody>
          <a:bodyPr/>
          <a:lstStyle/>
          <a:p>
            <a:r>
              <a:rPr lang="en-US" sz="2400" dirty="0" smtClean="0"/>
              <a:t>Standard </a:t>
            </a:r>
            <a:r>
              <a:rPr lang="en-US" sz="2400" dirty="0"/>
              <a:t>warranty </a:t>
            </a:r>
            <a:r>
              <a:rPr lang="en-US" sz="2400" dirty="0" smtClean="0"/>
              <a:t>is 2yr on </a:t>
            </a:r>
            <a:r>
              <a:rPr lang="en-US" sz="2400" dirty="0"/>
              <a:t>hardware and 60 days </a:t>
            </a:r>
            <a:r>
              <a:rPr lang="en-US" sz="2400" dirty="0" smtClean="0"/>
              <a:t>on </a:t>
            </a:r>
            <a:r>
              <a:rPr lang="en-US" sz="2400" dirty="0"/>
              <a:t>software.  BASIC SUPPORT is included at no additional charge.</a:t>
            </a:r>
          </a:p>
          <a:p>
            <a:endParaRPr lang="en-US" sz="2400" dirty="0" smtClean="0"/>
          </a:p>
          <a:p>
            <a:r>
              <a:rPr lang="en-US" sz="2400" dirty="0" smtClean="0"/>
              <a:t>Basic Support</a:t>
            </a:r>
            <a:endParaRPr lang="en-US" sz="2400" dirty="0"/>
          </a:p>
          <a:p>
            <a:pPr lvl="1"/>
            <a:r>
              <a:rPr lang="en-US" sz="2000" dirty="0" smtClean="0"/>
              <a:t>Free </a:t>
            </a:r>
            <a:r>
              <a:rPr lang="en-US" sz="2000" dirty="0"/>
              <a:t>lifetime support by email is standard on all HMI panels.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52117" y="6574067"/>
            <a:ext cx="36233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32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835564" y="23612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2500-VP15 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HMI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Panel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Maintenance and Support Options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5"/>
          <p:cNvGrpSpPr>
            <a:grpSpLocks noChangeAspect="1"/>
          </p:cNvGrpSpPr>
          <p:nvPr/>
        </p:nvGrpSpPr>
        <p:grpSpPr>
          <a:xfrm>
            <a:off x="1483280" y="273632"/>
            <a:ext cx="1214674" cy="607338"/>
            <a:chOff x="210506" y="0"/>
            <a:chExt cx="897154" cy="448577"/>
          </a:xfrm>
        </p:grpSpPr>
        <p:sp>
          <p:nvSpPr>
            <p:cNvPr id="11" name="Rounded Rectangle 10"/>
            <p:cNvSpPr/>
            <p:nvPr/>
          </p:nvSpPr>
          <p:spPr>
            <a:xfrm>
              <a:off x="210506" y="0"/>
              <a:ext cx="897154" cy="44857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23644" y="5312"/>
              <a:ext cx="870878" cy="422301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7145" tIns="11430" rIns="17145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/>
                <a:t>HMI Panel</a:t>
              </a:r>
              <a:endParaRPr lang="en-US" sz="1200" b="1" kern="1200" dirty="0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439" y="4064427"/>
            <a:ext cx="1691660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55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3"/>
          <p:cNvSpPr>
            <a:spLocks noGrp="1" noChangeArrowheads="1"/>
          </p:cNvSpPr>
          <p:nvPr>
            <p:ph idx="1"/>
          </p:nvPr>
        </p:nvSpPr>
        <p:spPr>
          <a:xfrm>
            <a:off x="1513840" y="1368021"/>
            <a:ext cx="5441764" cy="4525963"/>
          </a:xfrm>
        </p:spPr>
        <p:txBody>
          <a:bodyPr/>
          <a:lstStyle/>
          <a:p>
            <a:r>
              <a:rPr lang="en-US" sz="2400" dirty="0" smtClean="0"/>
              <a:t>Premium Annual Support</a:t>
            </a:r>
            <a:endParaRPr lang="en-US" sz="2400" dirty="0"/>
          </a:p>
          <a:p>
            <a:pPr lvl="1"/>
            <a:r>
              <a:rPr lang="en-US" sz="2000" dirty="0" smtClean="0"/>
              <a:t>Includes </a:t>
            </a:r>
            <a:r>
              <a:rPr lang="en-US" sz="2000" dirty="0"/>
              <a:t>priority </a:t>
            </a:r>
            <a:r>
              <a:rPr lang="en-US" sz="2000" dirty="0" smtClean="0"/>
              <a:t>access to telephone support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 smtClean="0"/>
              <a:t>Extended Hardware Warranty</a:t>
            </a:r>
            <a:endParaRPr lang="en-US" sz="2400" dirty="0"/>
          </a:p>
          <a:p>
            <a:pPr lvl="1"/>
            <a:r>
              <a:rPr lang="en-US" sz="2000" dirty="0" smtClean="0"/>
              <a:t>Available </a:t>
            </a:r>
            <a:r>
              <a:rPr lang="en-US" sz="2000" dirty="0"/>
              <a:t>in 1yr, 2yr, 3yr terms</a:t>
            </a:r>
          </a:p>
          <a:p>
            <a:pPr lvl="1"/>
            <a:r>
              <a:rPr lang="en-US" sz="2000" dirty="0"/>
              <a:t>Must be purchased within 60 days of the ship date of the HMI panel</a:t>
            </a:r>
          </a:p>
          <a:p>
            <a:pPr lvl="1"/>
            <a:r>
              <a:rPr lang="en-US" sz="2000" dirty="0" smtClean="0"/>
              <a:t>Includes </a:t>
            </a:r>
            <a:r>
              <a:rPr lang="en-US" sz="2000" dirty="0"/>
              <a:t>advanced replacement for warranty hardware </a:t>
            </a:r>
            <a:r>
              <a:rPr lang="en-US" sz="2000" dirty="0" smtClean="0"/>
              <a:t>failures                           </a:t>
            </a:r>
            <a:r>
              <a:rPr lang="en-US" sz="2000" dirty="0"/>
              <a:t>(2 business </a:t>
            </a:r>
            <a:r>
              <a:rPr lang="en-US" sz="2000" dirty="0" smtClean="0"/>
              <a:t>days, ex Works).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52117" y="6574067"/>
            <a:ext cx="36233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33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835564" y="23612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2500-VP15 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HMI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Panel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Maintenance and Support Options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5"/>
          <p:cNvGrpSpPr>
            <a:grpSpLocks noChangeAspect="1"/>
          </p:cNvGrpSpPr>
          <p:nvPr/>
        </p:nvGrpSpPr>
        <p:grpSpPr>
          <a:xfrm>
            <a:off x="1483280" y="273632"/>
            <a:ext cx="1214674" cy="607338"/>
            <a:chOff x="210506" y="0"/>
            <a:chExt cx="897154" cy="448577"/>
          </a:xfrm>
        </p:grpSpPr>
        <p:sp>
          <p:nvSpPr>
            <p:cNvPr id="11" name="Rounded Rectangle 10"/>
            <p:cNvSpPr/>
            <p:nvPr/>
          </p:nvSpPr>
          <p:spPr>
            <a:xfrm>
              <a:off x="210506" y="0"/>
              <a:ext cx="897154" cy="44857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23644" y="5312"/>
              <a:ext cx="870878" cy="422301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7145" tIns="11430" rIns="17145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/>
                <a:t>HMI Panel</a:t>
              </a:r>
              <a:endParaRPr lang="en-US" sz="1200" b="1" kern="1200" dirty="0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439" y="4064427"/>
            <a:ext cx="1691660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836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3"/>
          <p:cNvSpPr>
            <a:spLocks noGrp="1" noChangeArrowheads="1"/>
          </p:cNvSpPr>
          <p:nvPr>
            <p:ph idx="1"/>
          </p:nvPr>
        </p:nvSpPr>
        <p:spPr>
          <a:xfrm>
            <a:off x="1513840" y="1368021"/>
            <a:ext cx="5441764" cy="4525963"/>
          </a:xfrm>
        </p:spPr>
        <p:txBody>
          <a:bodyPr/>
          <a:lstStyle/>
          <a:p>
            <a:r>
              <a:rPr lang="en-US" sz="2400" dirty="0" smtClean="0"/>
              <a:t>Annual Runtime Software Maintenance</a:t>
            </a:r>
          </a:p>
          <a:p>
            <a:pPr lvl="1"/>
            <a:r>
              <a:rPr lang="en-US" sz="2000" dirty="0" smtClean="0"/>
              <a:t>Includes </a:t>
            </a:r>
            <a:r>
              <a:rPr lang="en-US" sz="2000" dirty="0"/>
              <a:t>1-year free upgrades on the </a:t>
            </a:r>
            <a:r>
              <a:rPr lang="en-US" sz="2000" dirty="0" err="1"/>
              <a:t>Zenon</a:t>
            </a:r>
            <a:r>
              <a:rPr lang="en-US" sz="2000" dirty="0"/>
              <a:t> runtime software installed on the HMI panel</a:t>
            </a:r>
          </a:p>
          <a:p>
            <a:pPr lvl="1"/>
            <a:r>
              <a:rPr lang="en-US" sz="2000" dirty="0"/>
              <a:t>Must be purchased within 60 days of the ship date of the HMI panel</a:t>
            </a:r>
          </a:p>
          <a:p>
            <a:endParaRPr lang="en-US" sz="2400" dirty="0" smtClean="0"/>
          </a:p>
          <a:p>
            <a:r>
              <a:rPr lang="en-US" sz="2400" dirty="0" smtClean="0"/>
              <a:t>Annual Development Software Maintenance</a:t>
            </a:r>
            <a:endParaRPr lang="en-US" sz="2400" dirty="0"/>
          </a:p>
          <a:p>
            <a:pPr lvl="1"/>
            <a:r>
              <a:rPr lang="en-US" sz="2000" dirty="0" smtClean="0"/>
              <a:t>Includes </a:t>
            </a:r>
            <a:r>
              <a:rPr lang="en-US" sz="2000" dirty="0"/>
              <a:t>1-year free upgrades on the </a:t>
            </a:r>
            <a:r>
              <a:rPr lang="en-US" sz="2000" dirty="0" err="1"/>
              <a:t>Zenon</a:t>
            </a:r>
            <a:r>
              <a:rPr lang="en-US" sz="2000" dirty="0"/>
              <a:t> Application Development </a:t>
            </a:r>
            <a:r>
              <a:rPr lang="en-US" sz="2000" dirty="0" smtClean="0"/>
              <a:t>Software </a:t>
            </a:r>
            <a:r>
              <a:rPr lang="en-US" sz="2000" dirty="0"/>
              <a:t>for Windows®</a:t>
            </a:r>
          </a:p>
          <a:p>
            <a:pPr lvl="1"/>
            <a:r>
              <a:rPr lang="en-US" sz="2000" dirty="0"/>
              <a:t>Must be purchased within 60 days of the ship date of the HMI </a:t>
            </a:r>
            <a:r>
              <a:rPr lang="en-US" sz="2000" dirty="0" smtClean="0"/>
              <a:t>panel</a:t>
            </a:r>
            <a:endParaRPr lang="en-US" sz="20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52117" y="6574067"/>
            <a:ext cx="36233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34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835564" y="23612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2500-VP15 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HMI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Panel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Maintenance and Support Options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5"/>
          <p:cNvGrpSpPr>
            <a:grpSpLocks noChangeAspect="1"/>
          </p:cNvGrpSpPr>
          <p:nvPr/>
        </p:nvGrpSpPr>
        <p:grpSpPr>
          <a:xfrm>
            <a:off x="1483280" y="273632"/>
            <a:ext cx="1214674" cy="607338"/>
            <a:chOff x="210506" y="0"/>
            <a:chExt cx="897154" cy="448577"/>
          </a:xfrm>
        </p:grpSpPr>
        <p:sp>
          <p:nvSpPr>
            <p:cNvPr id="11" name="Rounded Rectangle 10"/>
            <p:cNvSpPr/>
            <p:nvPr/>
          </p:nvSpPr>
          <p:spPr>
            <a:xfrm>
              <a:off x="210506" y="0"/>
              <a:ext cx="897154" cy="44857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23644" y="5312"/>
              <a:ext cx="870878" cy="422301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7145" tIns="11430" rIns="17145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/>
                <a:t>HMI Panel</a:t>
              </a:r>
              <a:endParaRPr lang="en-US" sz="1200" b="1" kern="1200" dirty="0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439" y="4064427"/>
            <a:ext cx="1691660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455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3"/>
          <p:cNvSpPr>
            <a:spLocks noGrp="1" noChangeArrowheads="1"/>
          </p:cNvSpPr>
          <p:nvPr>
            <p:ph idx="1"/>
          </p:nvPr>
        </p:nvSpPr>
        <p:spPr>
          <a:xfrm>
            <a:off x="1513840" y="1368021"/>
            <a:ext cx="7260290" cy="4525963"/>
          </a:xfrm>
        </p:spPr>
        <p:txBody>
          <a:bodyPr/>
          <a:lstStyle/>
          <a:p>
            <a:pPr marL="0" indent="0">
              <a:buNone/>
              <a:tabLst>
                <a:tab pos="2054225" algn="l"/>
              </a:tabLst>
            </a:pPr>
            <a:r>
              <a:rPr lang="en-US" sz="1800" b="1" dirty="0" smtClean="0"/>
              <a:t>HMI Panel</a:t>
            </a:r>
          </a:p>
          <a:p>
            <a:pPr marL="0" indent="0">
              <a:buNone/>
              <a:tabLst>
                <a:tab pos="2054225" algn="l"/>
              </a:tabLst>
            </a:pPr>
            <a:r>
              <a:rPr lang="en-US" sz="1800" dirty="0" smtClean="0"/>
              <a:t>2500-VP15-N4-W7R	15</a:t>
            </a:r>
            <a:r>
              <a:rPr lang="en-US" sz="1800" dirty="0"/>
              <a:t>” HMI Panel, Windows® </a:t>
            </a:r>
            <a:r>
              <a:rPr lang="en-US" sz="1800" dirty="0" smtClean="0"/>
              <a:t>7 Embedded, NEMA4,</a:t>
            </a:r>
          </a:p>
          <a:p>
            <a:pPr marL="0" indent="0">
              <a:buNone/>
              <a:tabLst>
                <a:tab pos="2054225" algn="l"/>
              </a:tabLst>
            </a:pPr>
            <a:r>
              <a:rPr lang="en-US" sz="1800" dirty="0"/>
              <a:t>	</a:t>
            </a:r>
            <a:r>
              <a:rPr lang="en-US" sz="1800" dirty="0" smtClean="0"/>
              <a:t>256 </a:t>
            </a:r>
            <a:r>
              <a:rPr lang="en-US" sz="1800" dirty="0"/>
              <a:t>tag</a:t>
            </a:r>
          </a:p>
          <a:p>
            <a:pPr marL="0" indent="0">
              <a:buNone/>
              <a:tabLst>
                <a:tab pos="2054225" algn="l"/>
              </a:tabLst>
            </a:pPr>
            <a:r>
              <a:rPr lang="en-US" sz="1800" dirty="0" smtClean="0"/>
              <a:t>2500-Z256-512</a:t>
            </a:r>
            <a:r>
              <a:rPr lang="en-US" sz="1800" dirty="0"/>
              <a:t>	</a:t>
            </a:r>
            <a:r>
              <a:rPr lang="en-US" sz="1800" dirty="0" smtClean="0"/>
              <a:t>Runtime </a:t>
            </a:r>
            <a:r>
              <a:rPr lang="en-US" sz="1800" dirty="0"/>
              <a:t>256-tag to 512-tag upgrade</a:t>
            </a:r>
          </a:p>
          <a:p>
            <a:pPr marL="0" indent="0">
              <a:buNone/>
              <a:tabLst>
                <a:tab pos="2054225" algn="l"/>
              </a:tabLst>
            </a:pPr>
            <a:r>
              <a:rPr lang="en-US" sz="1800" dirty="0" smtClean="0"/>
              <a:t>2500-Z256-1024</a:t>
            </a:r>
            <a:r>
              <a:rPr lang="en-US" sz="1800" dirty="0"/>
              <a:t>	</a:t>
            </a:r>
            <a:r>
              <a:rPr lang="en-US" sz="1800" dirty="0" smtClean="0"/>
              <a:t>Runtime </a:t>
            </a:r>
            <a:r>
              <a:rPr lang="en-US" sz="1800" dirty="0"/>
              <a:t>256-tag to 1024-tag upgrade</a:t>
            </a:r>
          </a:p>
          <a:p>
            <a:pPr marL="0" indent="0">
              <a:buNone/>
              <a:tabLst>
                <a:tab pos="2054225" algn="l"/>
              </a:tabLst>
            </a:pPr>
            <a:r>
              <a:rPr lang="en-US" sz="1800" dirty="0" smtClean="0"/>
              <a:t>2500-Z256-2048</a:t>
            </a:r>
            <a:r>
              <a:rPr lang="en-US" sz="1800" dirty="0"/>
              <a:t>	</a:t>
            </a:r>
            <a:r>
              <a:rPr lang="en-US" sz="1800" dirty="0" smtClean="0"/>
              <a:t>Runtime </a:t>
            </a:r>
            <a:r>
              <a:rPr lang="en-US" sz="1800" dirty="0"/>
              <a:t>256-tag to 2048-tag upgrade</a:t>
            </a:r>
          </a:p>
          <a:p>
            <a:pPr marL="0" indent="0">
              <a:buNone/>
              <a:tabLst>
                <a:tab pos="2054225" algn="l"/>
              </a:tabLst>
            </a:pPr>
            <a:r>
              <a:rPr lang="en-US" sz="1800" dirty="0" smtClean="0"/>
              <a:t>2500-Z512-1024</a:t>
            </a:r>
            <a:r>
              <a:rPr lang="en-US" sz="1800" dirty="0"/>
              <a:t>	</a:t>
            </a:r>
            <a:r>
              <a:rPr lang="en-US" sz="1800" dirty="0" smtClean="0"/>
              <a:t>Runtime </a:t>
            </a:r>
            <a:r>
              <a:rPr lang="en-US" sz="1800" dirty="0"/>
              <a:t>512-tag to 1024-tag upgrade</a:t>
            </a:r>
          </a:p>
          <a:p>
            <a:pPr marL="0" indent="0">
              <a:buNone/>
              <a:tabLst>
                <a:tab pos="2054225" algn="l"/>
              </a:tabLst>
            </a:pPr>
            <a:r>
              <a:rPr lang="en-US" sz="1800" dirty="0" smtClean="0"/>
              <a:t>2500-Z512-2048</a:t>
            </a:r>
            <a:r>
              <a:rPr lang="en-US" sz="1800" dirty="0"/>
              <a:t>	</a:t>
            </a:r>
            <a:r>
              <a:rPr lang="en-US" sz="1800" dirty="0" smtClean="0"/>
              <a:t>Runtime </a:t>
            </a:r>
            <a:r>
              <a:rPr lang="en-US" sz="1800" dirty="0"/>
              <a:t>512-tag to 2048-tag upgrade</a:t>
            </a:r>
          </a:p>
          <a:p>
            <a:pPr marL="0" indent="0">
              <a:buNone/>
              <a:tabLst>
                <a:tab pos="2054225" algn="l"/>
              </a:tabLst>
            </a:pPr>
            <a:r>
              <a:rPr lang="en-US" sz="1800" dirty="0" smtClean="0"/>
              <a:t>2500-Z1024-2048</a:t>
            </a:r>
            <a:r>
              <a:rPr lang="en-US" sz="1800" dirty="0"/>
              <a:t>	</a:t>
            </a:r>
            <a:r>
              <a:rPr lang="en-US" sz="1800" dirty="0" smtClean="0"/>
              <a:t>Runtime </a:t>
            </a:r>
            <a:r>
              <a:rPr lang="en-US" sz="1800" dirty="0"/>
              <a:t>1024-tag to 2048-tag upgrade</a:t>
            </a:r>
          </a:p>
          <a:p>
            <a:pPr marL="0" indent="0">
              <a:buNone/>
              <a:tabLst>
                <a:tab pos="2054225" algn="l"/>
              </a:tabLst>
            </a:pPr>
            <a:endParaRPr lang="en-US" sz="1800" dirty="0"/>
          </a:p>
          <a:p>
            <a:pPr marL="0" indent="0">
              <a:buNone/>
              <a:tabLst>
                <a:tab pos="2054225" algn="l"/>
              </a:tabLst>
            </a:pPr>
            <a:r>
              <a:rPr lang="en-US" sz="1800" b="1" dirty="0"/>
              <a:t>Runtime Software Options</a:t>
            </a:r>
          </a:p>
          <a:p>
            <a:pPr marL="0" indent="0">
              <a:buNone/>
              <a:tabLst>
                <a:tab pos="2054225" algn="l"/>
              </a:tabLst>
            </a:pPr>
            <a:r>
              <a:rPr lang="en-US" sz="1800" dirty="0" smtClean="0"/>
              <a:t>2500-Z-ETAS	Extended Trend &amp; Historian, Starter Edition</a:t>
            </a:r>
          </a:p>
          <a:p>
            <a:pPr marL="0" indent="0">
              <a:buNone/>
              <a:tabLst>
                <a:tab pos="2054225" algn="l"/>
              </a:tabLst>
            </a:pPr>
            <a:r>
              <a:rPr lang="en-US" sz="1800" dirty="0" smtClean="0"/>
              <a:t>2500-Z-WSP</a:t>
            </a:r>
            <a:r>
              <a:rPr lang="en-US" sz="1800" dirty="0"/>
              <a:t>	</a:t>
            </a:r>
            <a:r>
              <a:rPr lang="en-US" sz="1800" dirty="0" smtClean="0"/>
              <a:t>Web </a:t>
            </a:r>
            <a:r>
              <a:rPr lang="en-US" sz="1800" dirty="0"/>
              <a:t>Server </a:t>
            </a:r>
            <a:r>
              <a:rPr lang="en-US" sz="1800" dirty="0" smtClean="0"/>
              <a:t>Pro </a:t>
            </a:r>
            <a:r>
              <a:rPr lang="en-US" sz="1800" dirty="0"/>
              <a:t>(coming late </a:t>
            </a:r>
            <a:r>
              <a:rPr lang="en-US" sz="1800" dirty="0" smtClean="0"/>
              <a:t>2012)</a:t>
            </a:r>
            <a:endParaRPr lang="en-US" sz="18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52117" y="6574067"/>
            <a:ext cx="36233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35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835564" y="23612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2500-VP15 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HMI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Panel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Ordering Information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5"/>
          <p:cNvGrpSpPr>
            <a:grpSpLocks noChangeAspect="1"/>
          </p:cNvGrpSpPr>
          <p:nvPr/>
        </p:nvGrpSpPr>
        <p:grpSpPr>
          <a:xfrm>
            <a:off x="1483280" y="273632"/>
            <a:ext cx="1214674" cy="607338"/>
            <a:chOff x="210506" y="0"/>
            <a:chExt cx="897154" cy="448577"/>
          </a:xfrm>
        </p:grpSpPr>
        <p:sp>
          <p:nvSpPr>
            <p:cNvPr id="11" name="Rounded Rectangle 10"/>
            <p:cNvSpPr/>
            <p:nvPr/>
          </p:nvSpPr>
          <p:spPr>
            <a:xfrm>
              <a:off x="210506" y="0"/>
              <a:ext cx="897154" cy="44857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23644" y="5312"/>
              <a:ext cx="870878" cy="422301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7145" tIns="11430" rIns="17145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/>
                <a:t>HMI Panel</a:t>
              </a:r>
              <a:endParaRPr lang="en-US" sz="1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0047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2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2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2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2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2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3"/>
          <p:cNvSpPr>
            <a:spLocks noGrp="1" noChangeArrowheads="1"/>
          </p:cNvSpPr>
          <p:nvPr>
            <p:ph idx="1"/>
          </p:nvPr>
        </p:nvSpPr>
        <p:spPr>
          <a:xfrm>
            <a:off x="1513840" y="1368021"/>
            <a:ext cx="7260290" cy="4525963"/>
          </a:xfrm>
        </p:spPr>
        <p:txBody>
          <a:bodyPr/>
          <a:lstStyle/>
          <a:p>
            <a:pPr marL="0" indent="0">
              <a:buNone/>
              <a:tabLst>
                <a:tab pos="2054225" algn="l"/>
              </a:tabLst>
            </a:pPr>
            <a:r>
              <a:rPr lang="en-US" sz="1800" b="1" dirty="0" smtClean="0"/>
              <a:t>Development </a:t>
            </a:r>
            <a:r>
              <a:rPr lang="en-US" sz="1800" b="1" dirty="0"/>
              <a:t>Software</a:t>
            </a:r>
          </a:p>
          <a:p>
            <a:pPr marL="2173288" indent="-2173288">
              <a:buNone/>
              <a:tabLst>
                <a:tab pos="2173288" algn="l"/>
              </a:tabLst>
            </a:pPr>
            <a:r>
              <a:rPr lang="en-US" sz="1800" dirty="0" smtClean="0"/>
              <a:t>2500-Z2K-DEV-USB</a:t>
            </a:r>
            <a:r>
              <a:rPr lang="en-US" sz="1800" dirty="0"/>
              <a:t>	</a:t>
            </a:r>
            <a:r>
              <a:rPr lang="en-US" sz="1800" dirty="0" err="1"/>
              <a:t>Zenon</a:t>
            </a:r>
            <a:r>
              <a:rPr lang="en-US" sz="1800" dirty="0"/>
              <a:t> Application Development Software (Editor), maximum 2048 tags, USB Dongle License Key</a:t>
            </a:r>
          </a:p>
          <a:p>
            <a:pPr marL="2173288" indent="-2173288">
              <a:buNone/>
              <a:tabLst>
                <a:tab pos="2173288" algn="l"/>
              </a:tabLst>
            </a:pPr>
            <a:endParaRPr lang="en-US" sz="1800" dirty="0"/>
          </a:p>
          <a:p>
            <a:pPr marL="2173288" indent="-2173288">
              <a:buNone/>
              <a:tabLst>
                <a:tab pos="2173288" algn="l"/>
              </a:tabLst>
            </a:pPr>
            <a:r>
              <a:rPr lang="en-US" sz="1800" b="1" dirty="0" smtClean="0"/>
              <a:t>Maintenance </a:t>
            </a:r>
            <a:r>
              <a:rPr lang="en-US" sz="1800" b="1" dirty="0"/>
              <a:t>and Support</a:t>
            </a:r>
            <a:endParaRPr lang="en-US" sz="1800" dirty="0"/>
          </a:p>
          <a:p>
            <a:pPr marL="2173288" indent="-2173288">
              <a:buNone/>
              <a:tabLst>
                <a:tab pos="2173288" algn="l"/>
              </a:tabLst>
            </a:pPr>
            <a:r>
              <a:rPr lang="en-US" sz="1800" dirty="0" smtClean="0"/>
              <a:t>2500-VP15-BSC</a:t>
            </a:r>
            <a:r>
              <a:rPr lang="en-US" sz="1800" dirty="0"/>
              <a:t>	</a:t>
            </a:r>
            <a:r>
              <a:rPr lang="en-US" sz="1800" dirty="0" smtClean="0"/>
              <a:t>Basic </a:t>
            </a:r>
            <a:r>
              <a:rPr lang="en-US" sz="1800" dirty="0"/>
              <a:t>Support (included at no charge)</a:t>
            </a:r>
          </a:p>
          <a:p>
            <a:pPr marL="2173288" indent="-2173288">
              <a:buNone/>
              <a:tabLst>
                <a:tab pos="2173288" algn="l"/>
              </a:tabLst>
            </a:pPr>
            <a:r>
              <a:rPr lang="en-US" sz="1800" dirty="0"/>
              <a:t>2500-VP15-ASC	</a:t>
            </a:r>
            <a:r>
              <a:rPr lang="en-US" sz="1800" dirty="0" smtClean="0"/>
              <a:t>Premium </a:t>
            </a:r>
            <a:r>
              <a:rPr lang="en-US" sz="1800" dirty="0"/>
              <a:t>Annual Support</a:t>
            </a:r>
          </a:p>
          <a:p>
            <a:pPr marL="2173288" indent="-2173288">
              <a:buNone/>
              <a:tabLst>
                <a:tab pos="2173288" algn="l"/>
              </a:tabLst>
            </a:pPr>
            <a:r>
              <a:rPr lang="en-US" sz="1800" dirty="0"/>
              <a:t> </a:t>
            </a:r>
          </a:p>
          <a:p>
            <a:pPr marL="2173288" indent="-2173288">
              <a:buNone/>
              <a:tabLst>
                <a:tab pos="2173288" algn="l"/>
              </a:tabLst>
            </a:pPr>
            <a:r>
              <a:rPr lang="en-US" sz="1800" dirty="0"/>
              <a:t>2500-VP15-EXW1	</a:t>
            </a:r>
            <a:r>
              <a:rPr lang="en-US" sz="1800" dirty="0" smtClean="0"/>
              <a:t>Extended </a:t>
            </a:r>
            <a:r>
              <a:rPr lang="en-US" sz="1800" dirty="0"/>
              <a:t>Hardware Warranty, 1-year (total warranty 3 years)</a:t>
            </a:r>
          </a:p>
          <a:p>
            <a:pPr marL="2173288" indent="-2173288">
              <a:buNone/>
              <a:tabLst>
                <a:tab pos="2173288" algn="l"/>
              </a:tabLst>
            </a:pPr>
            <a:r>
              <a:rPr lang="en-US" sz="1800" dirty="0"/>
              <a:t>2500-VP15-EXW2	</a:t>
            </a:r>
            <a:r>
              <a:rPr lang="en-US" sz="1800" dirty="0" smtClean="0"/>
              <a:t>Extended </a:t>
            </a:r>
            <a:r>
              <a:rPr lang="en-US" sz="1800" dirty="0"/>
              <a:t>Hardware Warranty, 2-years (total warranty 4 years)</a:t>
            </a:r>
          </a:p>
          <a:p>
            <a:pPr marL="2173288" indent="-2173288">
              <a:buNone/>
              <a:tabLst>
                <a:tab pos="2173288" algn="l"/>
              </a:tabLst>
            </a:pPr>
            <a:r>
              <a:rPr lang="en-US" sz="1800" dirty="0"/>
              <a:t>2500-VP15-EXW3	</a:t>
            </a:r>
            <a:r>
              <a:rPr lang="en-US" sz="1800" dirty="0" smtClean="0"/>
              <a:t>Extended </a:t>
            </a:r>
            <a:r>
              <a:rPr lang="en-US" sz="1800" dirty="0"/>
              <a:t>Hardware Warranty, 3-years (total warranty 5 years)</a:t>
            </a:r>
          </a:p>
          <a:p>
            <a:pPr marL="0" indent="0">
              <a:buNone/>
              <a:tabLst>
                <a:tab pos="2054225" algn="l"/>
              </a:tabLst>
            </a:pPr>
            <a:endParaRPr lang="en-US" sz="18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52117" y="6574067"/>
            <a:ext cx="36233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36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835564" y="23612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2500-VP15 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HMI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Panel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Ordering Information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5"/>
          <p:cNvGrpSpPr>
            <a:grpSpLocks noChangeAspect="1"/>
          </p:cNvGrpSpPr>
          <p:nvPr/>
        </p:nvGrpSpPr>
        <p:grpSpPr>
          <a:xfrm>
            <a:off x="1483280" y="273632"/>
            <a:ext cx="1214674" cy="607338"/>
            <a:chOff x="210506" y="0"/>
            <a:chExt cx="897154" cy="448577"/>
          </a:xfrm>
        </p:grpSpPr>
        <p:sp>
          <p:nvSpPr>
            <p:cNvPr id="11" name="Rounded Rectangle 10"/>
            <p:cNvSpPr/>
            <p:nvPr/>
          </p:nvSpPr>
          <p:spPr>
            <a:xfrm>
              <a:off x="210506" y="0"/>
              <a:ext cx="897154" cy="44857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23644" y="5312"/>
              <a:ext cx="870878" cy="422301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7145" tIns="11430" rIns="17145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/>
                <a:t>HMI Panel</a:t>
              </a:r>
              <a:endParaRPr lang="en-US" sz="1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20125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3"/>
          <p:cNvSpPr>
            <a:spLocks noGrp="1" noChangeArrowheads="1"/>
          </p:cNvSpPr>
          <p:nvPr>
            <p:ph idx="1"/>
          </p:nvPr>
        </p:nvSpPr>
        <p:spPr>
          <a:xfrm>
            <a:off x="1513840" y="1368021"/>
            <a:ext cx="7260290" cy="4525963"/>
          </a:xfrm>
        </p:spPr>
        <p:txBody>
          <a:bodyPr/>
          <a:lstStyle/>
          <a:p>
            <a:pPr marL="2290763" indent="-2290763">
              <a:buNone/>
              <a:tabLst>
                <a:tab pos="2290763" algn="l"/>
              </a:tabLst>
            </a:pPr>
            <a:r>
              <a:rPr lang="en-US" sz="1800" b="1" dirty="0" smtClean="0"/>
              <a:t>Maintenance </a:t>
            </a:r>
            <a:r>
              <a:rPr lang="en-US" sz="1800" b="1" dirty="0"/>
              <a:t>and </a:t>
            </a:r>
            <a:r>
              <a:rPr lang="en-US" sz="1800" b="1" dirty="0" smtClean="0"/>
              <a:t>Support (continued)</a:t>
            </a:r>
            <a:endParaRPr lang="en-US" sz="1800" dirty="0"/>
          </a:p>
          <a:p>
            <a:pPr marL="2290763" indent="-2290763">
              <a:buNone/>
              <a:tabLst>
                <a:tab pos="2290763" algn="l"/>
              </a:tabLst>
            </a:pPr>
            <a:r>
              <a:rPr lang="en-US" sz="1800" dirty="0" smtClean="0"/>
              <a:t>2500-Z256-RT-AMP</a:t>
            </a:r>
            <a:r>
              <a:rPr lang="en-US" sz="1800" dirty="0"/>
              <a:t>	</a:t>
            </a:r>
            <a:r>
              <a:rPr lang="en-US" sz="1800" dirty="0" smtClean="0"/>
              <a:t>Annual </a:t>
            </a:r>
            <a:r>
              <a:rPr lang="en-US" sz="1800" dirty="0"/>
              <a:t>Runtime Software Maintenance, 256 tag</a:t>
            </a:r>
          </a:p>
          <a:p>
            <a:pPr marL="2290763" indent="-2290763">
              <a:buNone/>
              <a:tabLst>
                <a:tab pos="2290763" algn="l"/>
              </a:tabLst>
            </a:pPr>
            <a:r>
              <a:rPr lang="en-US" sz="1800" dirty="0" smtClean="0"/>
              <a:t>2500-Z512-RT-AMP</a:t>
            </a:r>
            <a:r>
              <a:rPr lang="en-US" sz="1800" dirty="0"/>
              <a:t>	</a:t>
            </a:r>
            <a:r>
              <a:rPr lang="en-US" sz="1800" dirty="0" smtClean="0"/>
              <a:t>Annual </a:t>
            </a:r>
            <a:r>
              <a:rPr lang="en-US" sz="1800" dirty="0"/>
              <a:t>Runtime Software Maintenance, 512 tag</a:t>
            </a:r>
          </a:p>
          <a:p>
            <a:pPr marL="2290763" indent="-2290763">
              <a:buNone/>
              <a:tabLst>
                <a:tab pos="2290763" algn="l"/>
              </a:tabLst>
            </a:pPr>
            <a:r>
              <a:rPr lang="en-US" sz="1800" dirty="0" smtClean="0"/>
              <a:t>2500-Z1K-RT-AMP</a:t>
            </a:r>
            <a:r>
              <a:rPr lang="en-US" sz="1800" dirty="0"/>
              <a:t>	</a:t>
            </a:r>
            <a:r>
              <a:rPr lang="en-US" sz="1800" dirty="0" smtClean="0"/>
              <a:t>Annual </a:t>
            </a:r>
            <a:r>
              <a:rPr lang="en-US" sz="1800" dirty="0"/>
              <a:t>Runtime Software Maintenance, 1K tag</a:t>
            </a:r>
          </a:p>
          <a:p>
            <a:pPr marL="2290763" indent="-2290763">
              <a:buNone/>
              <a:tabLst>
                <a:tab pos="2290763" algn="l"/>
              </a:tabLst>
            </a:pPr>
            <a:r>
              <a:rPr lang="en-US" sz="1800" dirty="0" smtClean="0"/>
              <a:t>2500-Z2K-RT-AMP</a:t>
            </a:r>
            <a:r>
              <a:rPr lang="en-US" sz="1800" dirty="0"/>
              <a:t>	</a:t>
            </a:r>
            <a:r>
              <a:rPr lang="en-US" sz="1800" dirty="0" smtClean="0"/>
              <a:t>Annual </a:t>
            </a:r>
            <a:r>
              <a:rPr lang="en-US" sz="1800" dirty="0"/>
              <a:t>Runtime Software Maintenance, 2K tag</a:t>
            </a:r>
          </a:p>
          <a:p>
            <a:pPr marL="2290763" indent="-2290763">
              <a:buNone/>
              <a:tabLst>
                <a:tab pos="2290763" algn="l"/>
              </a:tabLst>
            </a:pPr>
            <a:r>
              <a:rPr lang="en-US" sz="1800" dirty="0"/>
              <a:t> </a:t>
            </a:r>
          </a:p>
          <a:p>
            <a:pPr marL="2290763" indent="-2290763">
              <a:buNone/>
              <a:tabLst>
                <a:tab pos="2290763" algn="l"/>
              </a:tabLst>
            </a:pPr>
            <a:r>
              <a:rPr lang="en-US" sz="1800" dirty="0" smtClean="0"/>
              <a:t>2500-Z2K-DEV-AMP	Annual </a:t>
            </a:r>
            <a:r>
              <a:rPr lang="en-US" sz="1800" dirty="0"/>
              <a:t>Development Software Maintenance, 2K </a:t>
            </a:r>
            <a:r>
              <a:rPr lang="en-US" sz="1800" dirty="0" smtClean="0"/>
              <a:t>tag</a:t>
            </a:r>
            <a:endParaRPr lang="en-US" sz="18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52117" y="6574067"/>
            <a:ext cx="36233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37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835564" y="23612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2500-VP15 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HMI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Panel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Ordering Information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5"/>
          <p:cNvGrpSpPr>
            <a:grpSpLocks noChangeAspect="1"/>
          </p:cNvGrpSpPr>
          <p:nvPr/>
        </p:nvGrpSpPr>
        <p:grpSpPr>
          <a:xfrm>
            <a:off x="1483280" y="273632"/>
            <a:ext cx="1214674" cy="607338"/>
            <a:chOff x="210506" y="0"/>
            <a:chExt cx="897154" cy="448577"/>
          </a:xfrm>
        </p:grpSpPr>
        <p:sp>
          <p:nvSpPr>
            <p:cNvPr id="11" name="Rounded Rectangle 10"/>
            <p:cNvSpPr/>
            <p:nvPr/>
          </p:nvSpPr>
          <p:spPr>
            <a:xfrm>
              <a:off x="210506" y="0"/>
              <a:ext cx="897154" cy="44857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23644" y="5312"/>
              <a:ext cx="870878" cy="422301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7145" tIns="11430" rIns="17145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/>
                <a:t>HMI Panel</a:t>
              </a:r>
              <a:endParaRPr lang="en-US" sz="1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8152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4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959665" y="0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tle 9"/>
          <p:cNvSpPr txBox="1">
            <a:spLocks/>
          </p:cNvSpPr>
          <p:nvPr/>
        </p:nvSpPr>
        <p:spPr>
          <a:xfrm>
            <a:off x="1184611" y="110179"/>
            <a:ext cx="84422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Introducing the New CTI 2500 Series® HMI Panel . . .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020487" y="1478603"/>
            <a:ext cx="6186792" cy="4844375"/>
            <a:chOff x="1137569" y="193224"/>
            <a:chExt cx="6764772" cy="5393629"/>
          </a:xfrm>
        </p:grpSpPr>
        <p:pic>
          <p:nvPicPr>
            <p:cNvPr id="15" name="Picture 14" descr="panel.jpg"/>
            <p:cNvPicPr>
              <a:picLocks noChangeAspect="1"/>
            </p:cNvPicPr>
            <p:nvPr/>
          </p:nvPicPr>
          <p:blipFill>
            <a:blip r:embed="rId3" cstate="print">
              <a:lum bright="22000" contrast="52000"/>
            </a:blip>
            <a:stretch>
              <a:fillRect/>
            </a:stretch>
          </p:blipFill>
          <p:spPr>
            <a:xfrm>
              <a:off x="1137569" y="193224"/>
              <a:ext cx="6764772" cy="5393629"/>
            </a:xfrm>
            <a:prstGeom prst="rect">
              <a:avLst/>
            </a:prstGeom>
          </p:spPr>
        </p:pic>
        <p:pic>
          <p:nvPicPr>
            <p:cNvPr id="16" name="Picture 15" descr="Scree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48050" y="899104"/>
              <a:ext cx="5291787" cy="39623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874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5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66763" y="182880"/>
            <a:ext cx="5204059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New 2500 Series® HMI Panels</a:t>
            </a:r>
            <a:br>
              <a:rPr lang="en-US" dirty="0" smtClean="0"/>
            </a:br>
            <a:r>
              <a:rPr lang="en-US" sz="2000" dirty="0" smtClean="0"/>
              <a:t>Introduction</a:t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idx="1"/>
          </p:nvPr>
        </p:nvSpPr>
        <p:spPr>
          <a:xfrm>
            <a:off x="1558269" y="1349892"/>
            <a:ext cx="4475748" cy="2358190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  What is so important about the new CTI 2500 Series HMI panel?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959665" y="0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ounded Rectangle 4">
            <a:hlinkClick r:id="" action="ppaction://hlinkshowjump?jump=firstslide"/>
          </p:cNvPr>
          <p:cNvSpPr/>
          <p:nvPr/>
        </p:nvSpPr>
        <p:spPr>
          <a:xfrm>
            <a:off x="7964902" y="0"/>
            <a:ext cx="1179098" cy="57176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Home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05" y="4097337"/>
            <a:ext cx="2784363" cy="246365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76" y="1597687"/>
            <a:ext cx="2627905" cy="340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26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6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66763" y="182880"/>
            <a:ext cx="5204059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New 2500 Series® HMI Panels</a:t>
            </a:r>
            <a:br>
              <a:rPr lang="en-US" dirty="0" smtClean="0"/>
            </a:br>
            <a:r>
              <a:rPr lang="en-US" sz="2000" dirty="0" smtClean="0"/>
              <a:t>Introduction</a:t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idx="1"/>
          </p:nvPr>
        </p:nvSpPr>
        <p:spPr>
          <a:xfrm>
            <a:off x="1414341" y="1472667"/>
            <a:ext cx="7575083" cy="2887578"/>
          </a:xfrm>
        </p:spPr>
        <p:txBody>
          <a:bodyPr/>
          <a:lstStyle/>
          <a:p>
            <a:r>
              <a:rPr lang="en-US" sz="2400" dirty="0" smtClean="0"/>
              <a:t>The new CTI HMI panel has </a:t>
            </a:r>
            <a:r>
              <a:rPr lang="en-US" sz="2400" dirty="0" smtClean="0">
                <a:solidFill>
                  <a:srgbClr val="FFFF00"/>
                </a:solidFill>
              </a:rPr>
              <a:t>CAPABILITY</a:t>
            </a:r>
            <a:r>
              <a:rPr lang="en-US" sz="2400" dirty="0" smtClean="0">
                <a:solidFill>
                  <a:schemeClr val="bg1"/>
                </a:solidFill>
              </a:rPr>
              <a:t> and </a:t>
            </a:r>
            <a:r>
              <a:rPr lang="en-US" sz="2400" dirty="0" smtClean="0">
                <a:solidFill>
                  <a:srgbClr val="FFFF00"/>
                </a:solidFill>
              </a:rPr>
              <a:t>EFFICIENCY</a:t>
            </a:r>
            <a:r>
              <a:rPr lang="en-US" sz="2400" dirty="0" smtClean="0"/>
              <a:t>!</a:t>
            </a:r>
          </a:p>
          <a:p>
            <a:pPr lvl="1"/>
            <a:r>
              <a:rPr lang="en-US" sz="2000" dirty="0" smtClean="0"/>
              <a:t>Uses a Powerful 1.6Ghz Intel Atom Processor</a:t>
            </a:r>
          </a:p>
          <a:p>
            <a:pPr lvl="1"/>
            <a:r>
              <a:rPr lang="en-US" sz="2000" dirty="0" smtClean="0"/>
              <a:t>Modern Hardware Chipset can Handle Demanding Graphics</a:t>
            </a:r>
          </a:p>
          <a:p>
            <a:pPr lvl="1"/>
            <a:r>
              <a:rPr lang="en-US" sz="2000" dirty="0" smtClean="0"/>
              <a:t>Low CPU Power Consumption (2.5 Watts)</a:t>
            </a:r>
          </a:p>
          <a:p>
            <a:pPr lvl="1"/>
            <a:r>
              <a:rPr lang="en-US" sz="2000" dirty="0" smtClean="0"/>
              <a:t>Low Heat Generation</a:t>
            </a:r>
          </a:p>
          <a:p>
            <a:pPr lvl="1"/>
            <a:r>
              <a:rPr lang="en-US" sz="2000" dirty="0" smtClean="0"/>
              <a:t>Requires Only Passive Cooling (No fans)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959665" y="0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ounded Rectangle 4">
            <a:hlinkClick r:id="" action="ppaction://hlinkshowjump?jump=firstslide"/>
          </p:cNvPr>
          <p:cNvSpPr/>
          <p:nvPr/>
        </p:nvSpPr>
        <p:spPr>
          <a:xfrm>
            <a:off x="7964902" y="0"/>
            <a:ext cx="1179098" cy="57176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Home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12477" y="4475747"/>
            <a:ext cx="2517044" cy="2006867"/>
            <a:chOff x="2303424" y="4475747"/>
            <a:chExt cx="2517044" cy="2006867"/>
          </a:xfrm>
        </p:grpSpPr>
        <p:pic>
          <p:nvPicPr>
            <p:cNvPr id="11" name="Picture 10" descr="panel.jpg"/>
            <p:cNvPicPr>
              <a:picLocks noChangeAspect="1"/>
            </p:cNvPicPr>
            <p:nvPr/>
          </p:nvPicPr>
          <p:blipFill>
            <a:blip r:embed="rId3" cstate="print">
              <a:lum bright="25000" contrast="51000"/>
            </a:blip>
            <a:stretch>
              <a:fillRect/>
            </a:stretch>
          </p:blipFill>
          <p:spPr>
            <a:xfrm>
              <a:off x="2303424" y="4475747"/>
              <a:ext cx="2517044" cy="200686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8" name="Picture 7" descr="Intel_Ato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3713" y="5078768"/>
              <a:ext cx="712270" cy="85472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025243" y="4676374"/>
            <a:ext cx="1905000" cy="1473936"/>
            <a:chOff x="6016190" y="4676374"/>
            <a:chExt cx="1905000" cy="1473936"/>
          </a:xfrm>
        </p:grpSpPr>
        <p:pic>
          <p:nvPicPr>
            <p:cNvPr id="10" name="Picture 9" descr="200px-Atom_Z520_vs_1Cent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6190" y="4676374"/>
              <a:ext cx="1905000" cy="1085850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6140919" y="5842533"/>
              <a:ext cx="17036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Atom CPU vs. Penny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004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2023" y="4941116"/>
            <a:ext cx="4420998" cy="15939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7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66763" y="182880"/>
            <a:ext cx="5204059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New 2500 Series® HMI Panels</a:t>
            </a:r>
            <a:br>
              <a:rPr lang="en-US" dirty="0" smtClean="0"/>
            </a:br>
            <a:r>
              <a:rPr lang="en-US" sz="2000" dirty="0" smtClean="0"/>
              <a:t>Introduction</a:t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idx="1"/>
          </p:nvPr>
        </p:nvSpPr>
        <p:spPr>
          <a:xfrm>
            <a:off x="1405288" y="1472667"/>
            <a:ext cx="7575083" cy="3166710"/>
          </a:xfrm>
        </p:spPr>
        <p:txBody>
          <a:bodyPr/>
          <a:lstStyle/>
          <a:p>
            <a:r>
              <a:rPr lang="en-US" sz="2400" dirty="0" smtClean="0"/>
              <a:t>The new CTI HMI panel has </a:t>
            </a:r>
            <a:r>
              <a:rPr lang="en-US" sz="2400" dirty="0" smtClean="0">
                <a:solidFill>
                  <a:srgbClr val="FFFF00"/>
                </a:solidFill>
              </a:rPr>
              <a:t>STABILITY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FF00"/>
                </a:solidFill>
              </a:rPr>
              <a:t>DURABILITY</a:t>
            </a:r>
            <a:r>
              <a:rPr lang="en-US" sz="2400" dirty="0" smtClean="0"/>
              <a:t>!</a:t>
            </a:r>
          </a:p>
          <a:p>
            <a:pPr lvl="1"/>
            <a:r>
              <a:rPr lang="en-US" sz="2000" dirty="0" smtClean="0"/>
              <a:t>Operating System Files and HMI Project Files are stored in Compact Flash memory (2-3 times more Reliable than Hard Disk Drives)</a:t>
            </a:r>
          </a:p>
          <a:p>
            <a:pPr lvl="1"/>
            <a:r>
              <a:rPr lang="en-US" sz="2000" dirty="0" smtClean="0"/>
              <a:t>Front Panel is Rated NEMA4 and IP65 for Indoor or Outdoor Installations Requiring Water and Dust Protection.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959665" y="0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ounded Rectangle 4">
            <a:hlinkClick r:id="" action="ppaction://hlinkshowjump?jump=firstslide"/>
          </p:cNvPr>
          <p:cNvSpPr/>
          <p:nvPr/>
        </p:nvSpPr>
        <p:spPr>
          <a:xfrm>
            <a:off x="7964902" y="0"/>
            <a:ext cx="1179098" cy="57176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Home</a:t>
            </a:r>
          </a:p>
        </p:txBody>
      </p:sp>
      <p:pic>
        <p:nvPicPr>
          <p:cNvPr id="13" name="Picture 12" descr="No-Bu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6662" y="5202281"/>
            <a:ext cx="1148418" cy="1094865"/>
          </a:xfrm>
          <a:prstGeom prst="rect">
            <a:avLst/>
          </a:prstGeom>
        </p:spPr>
      </p:pic>
      <p:pic>
        <p:nvPicPr>
          <p:cNvPr id="17" name="Picture 16" descr="C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9383" y="5112428"/>
            <a:ext cx="1347537" cy="1251284"/>
          </a:xfrm>
          <a:prstGeom prst="rect">
            <a:avLst/>
          </a:prstGeom>
          <a:ln w="31750"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6654693" y="4620126"/>
            <a:ext cx="2323889" cy="1852863"/>
            <a:chOff x="6654693" y="4620126"/>
            <a:chExt cx="2323889" cy="1852863"/>
          </a:xfrm>
        </p:grpSpPr>
        <p:pic>
          <p:nvPicPr>
            <p:cNvPr id="18" name="Picture 17" descr="panel.jpg"/>
            <p:cNvPicPr>
              <a:picLocks noChangeAspect="1"/>
            </p:cNvPicPr>
            <p:nvPr/>
          </p:nvPicPr>
          <p:blipFill>
            <a:blip r:embed="rId5" cstate="print">
              <a:lum bright="31000" contrast="62000"/>
            </a:blip>
            <a:stretch>
              <a:fillRect/>
            </a:stretch>
          </p:blipFill>
          <p:spPr>
            <a:xfrm>
              <a:off x="6654693" y="4620126"/>
              <a:ext cx="2323889" cy="1852863"/>
            </a:xfrm>
            <a:prstGeom prst="rect">
              <a:avLst/>
            </a:prstGeom>
          </p:spPr>
        </p:pic>
        <p:pic>
          <p:nvPicPr>
            <p:cNvPr id="19" name="Picture 18" descr="water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17357" y="4880009"/>
              <a:ext cx="1832008" cy="13740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093819" y="5573026"/>
              <a:ext cx="1568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NEMA 4 / IP65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335" y="5175106"/>
            <a:ext cx="1100928" cy="107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41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8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66763" y="182880"/>
            <a:ext cx="5204059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New 2500 Series® HMI Panels</a:t>
            </a:r>
            <a:br>
              <a:rPr lang="en-US" dirty="0" smtClean="0"/>
            </a:br>
            <a:r>
              <a:rPr lang="en-US" sz="2000" dirty="0" smtClean="0"/>
              <a:t>Introduction</a:t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idx="1"/>
          </p:nvPr>
        </p:nvSpPr>
        <p:spPr>
          <a:xfrm>
            <a:off x="1626669" y="1211415"/>
            <a:ext cx="6487428" cy="1241658"/>
          </a:xfrm>
        </p:spPr>
        <p:txBody>
          <a:bodyPr/>
          <a:lstStyle/>
          <a:p>
            <a:r>
              <a:rPr lang="en-US" sz="2400" dirty="0" smtClean="0"/>
              <a:t>The new CTI HMI Panel has </a:t>
            </a:r>
            <a:r>
              <a:rPr lang="en-US" sz="2400" dirty="0" smtClean="0">
                <a:solidFill>
                  <a:srgbClr val="FFFF00"/>
                </a:solidFill>
              </a:rPr>
              <a:t>VISIBILITY</a:t>
            </a:r>
            <a:r>
              <a:rPr lang="en-US" sz="2400" dirty="0" smtClean="0"/>
              <a:t>!</a:t>
            </a:r>
          </a:p>
          <a:p>
            <a:pPr lvl="1"/>
            <a:r>
              <a:rPr lang="en-US" sz="2000" dirty="0" smtClean="0"/>
              <a:t>550 nit Super Bright Color LCD Display</a:t>
            </a:r>
          </a:p>
          <a:p>
            <a:pPr lvl="1"/>
            <a:r>
              <a:rPr lang="en-US" sz="2000" dirty="0" smtClean="0"/>
              <a:t>1024 x 768 (XGA) graphics resolution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959665" y="0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ounded Rectangle 4">
            <a:hlinkClick r:id="" action="ppaction://hlinkshowjump?jump=firstslide"/>
          </p:cNvPr>
          <p:cNvSpPr/>
          <p:nvPr/>
        </p:nvSpPr>
        <p:spPr>
          <a:xfrm>
            <a:off x="7964902" y="0"/>
            <a:ext cx="1179098" cy="57176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Home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56572" y="2789440"/>
            <a:ext cx="4668253" cy="3722050"/>
            <a:chOff x="2656572" y="2789440"/>
            <a:chExt cx="4668253" cy="3722050"/>
          </a:xfrm>
        </p:grpSpPr>
        <p:pic>
          <p:nvPicPr>
            <p:cNvPr id="10" name="Picture 9" descr="panel.jpg"/>
            <p:cNvPicPr>
              <a:picLocks noChangeAspect="1"/>
            </p:cNvPicPr>
            <p:nvPr/>
          </p:nvPicPr>
          <p:blipFill>
            <a:blip r:embed="rId3" cstate="print">
              <a:lum bright="26000" contrast="49000"/>
            </a:blip>
            <a:stretch>
              <a:fillRect/>
            </a:stretch>
          </p:blipFill>
          <p:spPr>
            <a:xfrm>
              <a:off x="2656572" y="2789440"/>
              <a:ext cx="4668253" cy="3722050"/>
            </a:xfrm>
            <a:prstGeom prst="rect">
              <a:avLst/>
            </a:prstGeom>
          </p:spPr>
        </p:pic>
        <p:pic>
          <p:nvPicPr>
            <p:cNvPr id="11" name="Picture 10" descr="Scree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8960" y="3252950"/>
              <a:ext cx="3734602" cy="28013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2064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F7B35E-4166-4DAE-BDED-E56F0F1F1336}" type="slidenum">
              <a:rPr lang="en-US" sz="100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9</a:t>
            </a:fld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966763" y="182880"/>
            <a:ext cx="5204059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New 2500 Series® HMI Panels</a:t>
            </a:r>
            <a:br>
              <a:rPr lang="en-US" dirty="0" smtClean="0"/>
            </a:br>
            <a:r>
              <a:rPr lang="en-US" sz="2000" dirty="0" smtClean="0"/>
              <a:t>Introduction</a:t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idx="1"/>
          </p:nvPr>
        </p:nvSpPr>
        <p:spPr>
          <a:xfrm>
            <a:off x="1626669" y="1472666"/>
            <a:ext cx="6795436" cy="3445843"/>
          </a:xfrm>
        </p:spPr>
        <p:txBody>
          <a:bodyPr/>
          <a:lstStyle/>
          <a:p>
            <a:r>
              <a:rPr lang="en-US" sz="2400" dirty="0" smtClean="0"/>
              <a:t>The new CTI HMI Panel has </a:t>
            </a:r>
            <a:r>
              <a:rPr lang="en-US" sz="2400" dirty="0" smtClean="0">
                <a:solidFill>
                  <a:srgbClr val="FFFF00"/>
                </a:solidFill>
              </a:rPr>
              <a:t>CONNECTIBILITY</a:t>
            </a:r>
            <a:r>
              <a:rPr lang="en-US" sz="2400" dirty="0" smtClean="0"/>
              <a:t>!</a:t>
            </a:r>
          </a:p>
          <a:p>
            <a:pPr lvl="1"/>
            <a:r>
              <a:rPr lang="en-US" sz="2000" dirty="0" smtClean="0"/>
              <a:t>2x  </a:t>
            </a:r>
            <a:r>
              <a:rPr lang="en-US" sz="2000" dirty="0" err="1" smtClean="0"/>
              <a:t>Realtek</a:t>
            </a:r>
            <a:r>
              <a:rPr lang="en-US" sz="2000" dirty="0" smtClean="0"/>
              <a:t> 1-Gigabit Ethernet Controllers </a:t>
            </a:r>
          </a:p>
          <a:p>
            <a:pPr lvl="1"/>
            <a:r>
              <a:rPr lang="en-US" sz="2000" dirty="0" smtClean="0"/>
              <a:t>2x fully Isolated RS-232 ports</a:t>
            </a:r>
          </a:p>
          <a:p>
            <a:pPr lvl="1"/>
            <a:r>
              <a:rPr lang="en-US" sz="2000" dirty="0" smtClean="0"/>
              <a:t>2x RS-232/422/485 ports</a:t>
            </a:r>
          </a:p>
          <a:p>
            <a:pPr lvl="1"/>
            <a:r>
              <a:rPr lang="en-US" sz="2000" dirty="0" smtClean="0"/>
              <a:t>2x USB 2.0 ports (Industrial keyboards, pointing devices, external drives)</a:t>
            </a:r>
          </a:p>
          <a:p>
            <a:pPr lvl="1"/>
            <a:r>
              <a:rPr lang="en-US" sz="2000" dirty="0" smtClean="0"/>
              <a:t>CTI driver presently connects using Ethernet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959665" y="0"/>
            <a:ext cx="6308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ounded Rectangle 4">
            <a:hlinkClick r:id="" action="ppaction://hlinkshowjump?jump=firstslide"/>
          </p:cNvPr>
          <p:cNvSpPr/>
          <p:nvPr/>
        </p:nvSpPr>
        <p:spPr>
          <a:xfrm>
            <a:off x="7964902" y="0"/>
            <a:ext cx="1179098" cy="57176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7145" tIns="11430" rIns="17145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/>
              <a:t>Home</a:t>
            </a:r>
          </a:p>
        </p:txBody>
      </p:sp>
      <p:pic>
        <p:nvPicPr>
          <p:cNvPr id="13" name="Picture 12" descr="por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6807" y="4660921"/>
            <a:ext cx="5370897" cy="1553784"/>
          </a:xfrm>
          <a:prstGeom prst="rect">
            <a:avLst/>
          </a:prstGeom>
          <a:ln w="22225" cmpd="tri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2323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theme/theme1.xml><?xml version="1.0" encoding="utf-8"?>
<a:theme xmlns:a="http://schemas.openxmlformats.org/drawingml/2006/main" name="2008 Global Automation Partner Conferen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1639</Words>
  <Application>Microsoft Office PowerPoint</Application>
  <PresentationFormat>Affichage à l'écran (4:3)</PresentationFormat>
  <Paragraphs>287</Paragraphs>
  <Slides>37</Slides>
  <Notes>37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  <vt:variant>
        <vt:lpstr>Diaporamas personnalisés</vt:lpstr>
      </vt:variant>
      <vt:variant>
        <vt:i4>1</vt:i4>
      </vt:variant>
    </vt:vector>
  </HeadingPairs>
  <TitlesOfParts>
    <vt:vector size="39" baseType="lpstr">
      <vt:lpstr>2008 Global Automation Partner Conference</vt:lpstr>
      <vt:lpstr>2500 Series® HMI Panels </vt:lpstr>
      <vt:lpstr>Présentation PowerPoint</vt:lpstr>
      <vt:lpstr>Présentation PowerPoint</vt:lpstr>
      <vt:lpstr>Présentation PowerPoint</vt:lpstr>
      <vt:lpstr>New 2500 Series® HMI Panels Introduction </vt:lpstr>
      <vt:lpstr>New 2500 Series® HMI Panels Introduction </vt:lpstr>
      <vt:lpstr>New 2500 Series® HMI Panels Introduction </vt:lpstr>
      <vt:lpstr>New 2500 Series® HMI Panels Introduction </vt:lpstr>
      <vt:lpstr>New 2500 Series® HMI Panels Introduction </vt:lpstr>
      <vt:lpstr>New 2500 Series® HMI Panels Introduction </vt:lpstr>
      <vt:lpstr>New 2500 Series® HMI Panels Introduction </vt:lpstr>
      <vt:lpstr>New 2500 Series® HMI Panels Introduction </vt:lpstr>
      <vt:lpstr>New 2500 Series® HMI Panels Introduction to Zenon </vt:lpstr>
      <vt:lpstr>New 2500 Series® HMI Panels Introduction to ZENON </vt:lpstr>
      <vt:lpstr>New 2500 Series® HMI Panels Introduction to Zenon </vt:lpstr>
      <vt:lpstr>New 2500 Series® HMI Panels Introduction to Zenon </vt:lpstr>
      <vt:lpstr>New 2500 Series® HMI Panels Introduction to Zenon </vt:lpstr>
      <vt:lpstr>New 2500 Series® HMI Panels Zenon Network Flexibility </vt:lpstr>
      <vt:lpstr>New 2500 Series® HMI Panels Zenon Network Flexibility </vt:lpstr>
      <vt:lpstr>New 2500 Series® HMI Panels Zenon Network Flexibility </vt:lpstr>
      <vt:lpstr>New 2500 Series® HMI Panels Zenon Feature – GRAPHICAL SYMBOLS </vt:lpstr>
      <vt:lpstr>New 2500 Series® HMI Panels Zenon Feature – ALARM SCREENS </vt:lpstr>
      <vt:lpstr>New 2500 Series® HMI Panels Zenon Feature – COLOR PALETTES </vt:lpstr>
      <vt:lpstr>New 2500 Series® HMI Panels Zenon Feature – LANGUAGE FILES </vt:lpstr>
      <vt:lpstr>New 2500 Series® HMI Panels Zenon Feature – USER ADMINISTRATION </vt:lpstr>
      <vt:lpstr>New 2500 Series® HMI Panels Zenon Feature – STANDARD RECIPES </vt:lpstr>
      <vt:lpstr>New 2500 Series® HMI Panels Zenon Feature – Video Screens </vt:lpstr>
      <vt:lpstr>New 2500 Series® HMI Panels Zenon Feature – CTI PLC Webpage </vt:lpstr>
      <vt:lpstr>New 2500 Series® HMI Panels Zenon Feature – Standard Trend Charts </vt:lpstr>
      <vt:lpstr>New 2500 Series® HMI Panels Trending and Archiving </vt:lpstr>
      <vt:lpstr>New 2500 Series® HMI Panels Zenon Feature – Integrated IEC6-1131 Soft PLC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Albemarle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2008 Corporate Presentation</dc:title>
  <dc:creator/>
  <cp:lastModifiedBy/>
  <cp:revision>1</cp:revision>
  <dcterms:created xsi:type="dcterms:W3CDTF">2008-03-30T14:27:04Z</dcterms:created>
  <dcterms:modified xsi:type="dcterms:W3CDTF">2012-05-25T16:50:38Z</dcterms:modified>
</cp:coreProperties>
</file>