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9"/>
  </p:notesMasterIdLst>
  <p:sldIdLst>
    <p:sldId id="256" r:id="rId2"/>
    <p:sldId id="283" r:id="rId3"/>
    <p:sldId id="345" r:id="rId4"/>
    <p:sldId id="347" r:id="rId5"/>
    <p:sldId id="332" r:id="rId6"/>
    <p:sldId id="330" r:id="rId7"/>
    <p:sldId id="342" r:id="rId8"/>
    <p:sldId id="331" r:id="rId9"/>
    <p:sldId id="344" r:id="rId10"/>
    <p:sldId id="349" r:id="rId11"/>
    <p:sldId id="336" r:id="rId12"/>
    <p:sldId id="348" r:id="rId13"/>
    <p:sldId id="341" r:id="rId14"/>
    <p:sldId id="338" r:id="rId15"/>
    <p:sldId id="333" r:id="rId16"/>
    <p:sldId id="340" r:id="rId17"/>
    <p:sldId id="326" r:id="rId18"/>
  </p:sldIdLst>
  <p:sldSz cx="9144000" cy="6858000" type="screen4x3"/>
  <p:notesSz cx="7010400" cy="92964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5145CF-45C8-49B2-9C57-B8EE72B8019D}">
          <p14:sldIdLst>
            <p14:sldId id="256"/>
            <p14:sldId id="283"/>
            <p14:sldId id="345"/>
            <p14:sldId id="347"/>
            <p14:sldId id="332"/>
            <p14:sldId id="330"/>
            <p14:sldId id="342"/>
            <p14:sldId id="331"/>
            <p14:sldId id="344"/>
            <p14:sldId id="349"/>
            <p14:sldId id="336"/>
            <p14:sldId id="348"/>
            <p14:sldId id="341"/>
            <p14:sldId id="338"/>
            <p14:sldId id="333"/>
            <p14:sldId id="340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780"/>
    <a:srgbClr val="216EA3"/>
    <a:srgbClr val="257DB9"/>
    <a:srgbClr val="439CD9"/>
    <a:srgbClr val="004B87"/>
    <a:srgbClr val="55A6DD"/>
    <a:srgbClr val="298BCD"/>
    <a:srgbClr val="00487D"/>
    <a:srgbClr val="61D1F2"/>
    <a:srgbClr val="D16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89758" autoAdjust="0"/>
  </p:normalViewPr>
  <p:slideViewPr>
    <p:cSldViewPr snapToGrid="0">
      <p:cViewPr varScale="1">
        <p:scale>
          <a:sx n="113" d="100"/>
          <a:sy n="113" d="100"/>
        </p:scale>
        <p:origin x="12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6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87333D-58A9-42E4-AA4F-A83C5F9A80EB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599346-78C9-4686-80F0-6FBC789599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7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9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29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46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13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2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8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6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7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40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9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1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9346-78C9-4686-80F0-6FBC789599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8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9457" y="5201946"/>
            <a:ext cx="6170569" cy="991585"/>
          </a:xfrm>
        </p:spPr>
        <p:txBody>
          <a:bodyPr>
            <a:noAutofit/>
          </a:bodyPr>
          <a:lstStyle>
            <a:lvl1pPr algn="r">
              <a:defRPr sz="32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3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7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4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53384"/>
            <a:ext cx="9144000" cy="942853"/>
          </a:xfrm>
          <a:prstGeom prst="rect">
            <a:avLst/>
          </a:prstGeom>
          <a:solidFill>
            <a:srgbClr val="004B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19978" y="509538"/>
            <a:ext cx="996985" cy="63337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580740"/>
            <a:ext cx="6724544" cy="470370"/>
          </a:xfrm>
        </p:spPr>
        <p:txBody>
          <a:bodyPr t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5673"/>
            <a:ext cx="78867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69048" y="6517889"/>
            <a:ext cx="574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DADC91-5E7E-4755-ACCF-28D76FF97ACC}" type="slidenum">
              <a:rPr lang="en-US" sz="1000" smtClean="0">
                <a:latin typeface="+mj-lt"/>
              </a:rPr>
              <a:pPr algn="ctr"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3868" y="6391687"/>
            <a:ext cx="1576072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Rock Solid Performance.</a:t>
            </a:r>
          </a:p>
          <a:p>
            <a:r>
              <a:rPr lang="en-US" sz="1100" dirty="0" smtClean="0"/>
              <a:t>Timeless Compatibility.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8891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53384"/>
            <a:ext cx="9144000" cy="942853"/>
          </a:xfrm>
          <a:prstGeom prst="rect">
            <a:avLst/>
          </a:prstGeom>
          <a:solidFill>
            <a:srgbClr val="004B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19978" y="509538"/>
            <a:ext cx="996985" cy="63337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580740"/>
            <a:ext cx="6724544" cy="470370"/>
          </a:xfrm>
        </p:spPr>
        <p:txBody>
          <a:bodyPr t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69048" y="6517889"/>
            <a:ext cx="574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DADC91-5E7E-4755-ACCF-28D76FF97ACC}" type="slidenum">
              <a:rPr lang="en-US" sz="1000" smtClean="0">
                <a:latin typeface="+mj-lt"/>
              </a:rPr>
              <a:pPr algn="ctr"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3868" y="6391687"/>
            <a:ext cx="1576072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Rock Solid Performance.</a:t>
            </a:r>
          </a:p>
          <a:p>
            <a:r>
              <a:rPr lang="en-US" sz="1100" dirty="0" smtClean="0"/>
              <a:t>Timeless Compatibility.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759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53384"/>
            <a:ext cx="9144000" cy="942853"/>
          </a:xfrm>
          <a:prstGeom prst="rect">
            <a:avLst/>
          </a:prstGeom>
          <a:solidFill>
            <a:srgbClr val="004B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19978" y="509538"/>
            <a:ext cx="996985" cy="63337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419966"/>
            <a:ext cx="6724544" cy="470370"/>
          </a:xfrm>
        </p:spPr>
        <p:txBody>
          <a:bodyPr t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5673"/>
            <a:ext cx="78867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628649" y="830046"/>
            <a:ext cx="6724543" cy="370096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69048" y="6517889"/>
            <a:ext cx="574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DADC91-5E7E-4755-ACCF-28D76FF97ACC}" type="slidenum">
              <a:rPr lang="en-US" sz="1000" smtClean="0">
                <a:latin typeface="+mj-lt"/>
              </a:rPr>
              <a:pPr algn="ctr"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868" y="6391687"/>
            <a:ext cx="1576072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Rock Solid Performance.</a:t>
            </a:r>
          </a:p>
          <a:p>
            <a:r>
              <a:rPr lang="en-US" sz="1100" dirty="0" smtClean="0"/>
              <a:t>Timeless Compatibility.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6020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193926"/>
            <a:ext cx="7886699" cy="8971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6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3568"/>
            <a:ext cx="8229600" cy="651721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0048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0107"/>
            <a:ext cx="8229600" cy="3827911"/>
          </a:xfrm>
        </p:spPr>
        <p:txBody>
          <a:bodyPr/>
          <a:lstStyle>
            <a:lvl1pPr>
              <a:defRPr b="0" i="0">
                <a:latin typeface="Times"/>
                <a:cs typeface="Times"/>
              </a:defRPr>
            </a:lvl1pPr>
            <a:lvl2pPr>
              <a:defRPr b="0" i="0">
                <a:latin typeface="Times"/>
                <a:cs typeface="Times"/>
              </a:defRPr>
            </a:lvl2pPr>
            <a:lvl3pPr>
              <a:defRPr b="0" i="0">
                <a:latin typeface="Times"/>
                <a:cs typeface="Times"/>
              </a:defRPr>
            </a:lvl3pPr>
            <a:lvl4pPr>
              <a:defRPr b="0" i="0">
                <a:latin typeface="Times"/>
                <a:cs typeface="Times"/>
              </a:defRPr>
            </a:lvl4pPr>
            <a:lvl5pPr>
              <a:defRPr b="0" i="0">
                <a:latin typeface="Times"/>
                <a:cs typeface="Time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3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65355"/>
            <a:ext cx="6400800" cy="1339632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835379"/>
            <a:ext cx="6400800" cy="869891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8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4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9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7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5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4C342-363C-8048-B4E6-67C8866C2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2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1" r:id="rId14"/>
    <p:sldLayoutId id="2147483692" r:id="rId15"/>
    <p:sldLayoutId id="2147483672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101" y="5130800"/>
            <a:ext cx="7852926" cy="783331"/>
          </a:xfrm>
        </p:spPr>
        <p:txBody>
          <a:bodyPr/>
          <a:lstStyle/>
          <a:p>
            <a:r>
              <a:rPr lang="en-US" dirty="0" smtClean="0"/>
              <a:t>Control Technology Incorporated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40000" y="5768594"/>
            <a:ext cx="6400800" cy="8699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Process Control System Modernization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74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6319" y="1614918"/>
            <a:ext cx="8240481" cy="4408714"/>
          </a:xfrm>
          <a:prstGeom prst="rect">
            <a:avLst/>
          </a:prstGeom>
          <a:solidFill>
            <a:srgbClr val="0048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Smart Modernization</a:t>
            </a:r>
            <a:r>
              <a:rPr lang="en-US" sz="2800" baseline="30000" dirty="0" smtClean="0"/>
              <a:t>TM</a:t>
            </a:r>
            <a:endParaRPr lang="en-US" sz="28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0974" y="1854510"/>
            <a:ext cx="2763597" cy="2628889"/>
          </a:xfrm>
          <a:prstGeom prst="rect">
            <a:avLst/>
          </a:prstGeom>
          <a:solidFill>
            <a:srgbClr val="00487D"/>
          </a:solidFill>
        </p:spPr>
        <p:txBody>
          <a:bodyPr wrap="square" lIns="228600" rtlCol="0" anchor="ctr" anchorCtr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Smart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Modernization</a:t>
            </a:r>
            <a:r>
              <a:rPr lang="en-US" sz="1400" b="1" baseline="30000" dirty="0" smtClean="0">
                <a:solidFill>
                  <a:schemeClr val="bg1"/>
                </a:solidFill>
                <a:latin typeface="+mj-lt"/>
              </a:rPr>
              <a:t>TM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is 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a combination of low-risk upgrades and strategic migrations that results in a modern, efficient, reliable, high-performing process control system at a low cost with minimal risk, downtime or reprogramming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4515" y="4493356"/>
            <a:ext cx="2763597" cy="1142267"/>
          </a:xfrm>
          <a:prstGeom prst="rect">
            <a:avLst/>
          </a:prstGeom>
          <a:solidFill>
            <a:schemeClr val="bg1"/>
          </a:solidFill>
          <a:ln w="22225">
            <a:solidFill>
              <a:srgbClr val="004B87"/>
            </a:solidFill>
          </a:ln>
          <a:effectLst>
            <a:innerShdw blurRad="114300">
              <a:prstClr val="black"/>
            </a:innerShdw>
          </a:effectLst>
        </p:spPr>
        <p:txBody>
          <a:bodyPr wrap="square" lIns="228600" rtlCol="0" anchor="ctr" anchorCtr="0">
            <a:noAutofit/>
          </a:bodyPr>
          <a:lstStyle/>
          <a:p>
            <a:pPr>
              <a:lnSpc>
                <a:spcPct val="113000"/>
              </a:lnSpc>
            </a:pPr>
            <a:r>
              <a:rPr lang="en-US" sz="1200" b="1" dirty="0" smtClean="0">
                <a:solidFill>
                  <a:srgbClr val="004B87"/>
                </a:solidFill>
                <a:latin typeface="+mj-lt"/>
              </a:rPr>
              <a:t>CTI and its worldwide partners guide you from both design and development perspectives for a seamless transition.  </a:t>
            </a:r>
            <a:endParaRPr lang="en-US" sz="1200" b="1" dirty="0">
              <a:solidFill>
                <a:srgbClr val="004B87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0374" y="2567652"/>
            <a:ext cx="2579405" cy="2468073"/>
          </a:xfrm>
          <a:prstGeom prst="ellipse">
            <a:avLst/>
          </a:prstGeom>
          <a:solidFill>
            <a:srgbClr val="298B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422" y="2557081"/>
            <a:ext cx="2579405" cy="2468073"/>
          </a:xfrm>
          <a:prstGeom prst="ellipse">
            <a:avLst/>
          </a:prstGeom>
          <a:solidFill>
            <a:srgbClr val="55A6DD"/>
          </a:solidFill>
          <a:ln>
            <a:solidFill>
              <a:srgbClr val="004B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94132" y="2827489"/>
            <a:ext cx="1731696" cy="1927255"/>
          </a:xfrm>
          <a:prstGeom prst="ellipse">
            <a:avLst/>
          </a:prstGeom>
          <a:gradFill flip="none" rotWithShape="1">
            <a:gsLst>
              <a:gs pos="0">
                <a:srgbClr val="1A5780"/>
              </a:gs>
              <a:gs pos="70000">
                <a:srgbClr val="216EA3">
                  <a:alpha val="95686"/>
                </a:srgbClr>
              </a:gs>
              <a:gs pos="99000">
                <a:srgbClr val="257DB9"/>
              </a:gs>
            </a:gsLst>
            <a:lin ang="10800000" scaled="1"/>
            <a:tileRect/>
          </a:gradFill>
          <a:ln>
            <a:solidFill>
              <a:srgbClr val="004B87">
                <a:alpha val="7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10373" y="2562367"/>
            <a:ext cx="2579405" cy="2468073"/>
          </a:xfrm>
          <a:prstGeom prst="ellipse">
            <a:avLst/>
          </a:prstGeom>
          <a:noFill/>
          <a:ln>
            <a:solidFill>
              <a:srgbClr val="004B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1707629" y="3557665"/>
            <a:ext cx="160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Smart Modernization</a:t>
            </a:r>
            <a:r>
              <a:rPr lang="en-US" sz="1400" b="1" baseline="30000" dirty="0" smtClean="0">
                <a:solidFill>
                  <a:schemeClr val="bg1"/>
                </a:solidFill>
                <a:latin typeface="+mj-lt"/>
              </a:rPr>
              <a:t>TM</a:t>
            </a:r>
            <a:endParaRPr lang="en-US" sz="1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18706917">
            <a:off x="876911" y="3049801"/>
            <a:ext cx="1471878" cy="83806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944952"/>
              </a:avLst>
            </a:prstTxWarp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Modernization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8417" y="3621839"/>
            <a:ext cx="2101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Migration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5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911000"/>
            <a:ext cx="8486775" cy="67853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Smart Modernization </a:t>
            </a:r>
            <a:r>
              <a:rPr lang="en-US" sz="2800" dirty="0"/>
              <a:t>for the </a:t>
            </a:r>
            <a:r>
              <a:rPr lang="en-US" sz="2800" dirty="0" smtClean="0"/>
              <a:t>505</a:t>
            </a:r>
            <a:r>
              <a:rPr lang="en-US" sz="2800" baseline="30000" dirty="0"/>
              <a:t> ® </a:t>
            </a:r>
            <a:r>
              <a:rPr lang="en-US" sz="2800" dirty="0" smtClean="0"/>
              <a:t>/2500 Series</a:t>
            </a:r>
            <a:r>
              <a:rPr lang="en-US" sz="2800" baseline="30000" dirty="0"/>
              <a:t> ®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System (1 of 2)  </a:t>
            </a:r>
            <a:endParaRPr lang="en-US" sz="2800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7812"/>
            <a:ext cx="7618651" cy="35038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+mj-lt"/>
              </a:rPr>
              <a:t>Upgrade aging components with modern-day replacements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300" u="sng" dirty="0" smtClean="0">
                <a:latin typeface="+mj-lt"/>
              </a:rPr>
              <a:t>All CTI CPUs are 100% compatible </a:t>
            </a:r>
            <a:r>
              <a:rPr lang="en-US" sz="1300" dirty="0" smtClean="0">
                <a:latin typeface="+mj-lt"/>
              </a:rPr>
              <a:t>with aging TI/Simatic 505</a:t>
            </a:r>
            <a:r>
              <a:rPr lang="en-US" sz="1300" baseline="30000" dirty="0" smtClean="0">
                <a:latin typeface="+mj-lt"/>
              </a:rPr>
              <a:t>® </a:t>
            </a:r>
            <a:r>
              <a:rPr lang="en-US" sz="1300" dirty="0" smtClean="0">
                <a:latin typeface="+mj-lt"/>
              </a:rPr>
              <a:t> CPUs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300" u="sng" dirty="0" smtClean="0">
                <a:latin typeface="+mj-lt"/>
              </a:rPr>
              <a:t>CTI CPUs are faster, have more memory and include an EtherNet</a:t>
            </a:r>
            <a:r>
              <a:rPr lang="en-US" sz="1300" u="sng" dirty="0">
                <a:latin typeface="+mj-lt"/>
              </a:rPr>
              <a:t> </a:t>
            </a:r>
            <a:r>
              <a:rPr lang="en-US" sz="1300" u="sng" dirty="0" smtClean="0">
                <a:latin typeface="+mj-lt"/>
              </a:rPr>
              <a:t>port</a:t>
            </a:r>
            <a:r>
              <a:rPr lang="en-US" sz="1300" dirty="0" smtClean="0">
                <a:latin typeface="+mj-lt"/>
              </a:rPr>
              <a:t>. Soon-to-be-available CTI CPUs will use an IEC61131-compliant programming package and will have translation support from TiSoft/Workshop and APT.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300" u="sng" dirty="0" smtClean="0">
                <a:latin typeface="+mj-lt"/>
              </a:rPr>
              <a:t>New CTI Compact CPUs have all of the performance of CTI’s Classic CPUs but in a smaller, industrial form factor </a:t>
            </a:r>
            <a:r>
              <a:rPr lang="en-US" sz="1300" dirty="0" smtClean="0">
                <a:latin typeface="+mj-lt"/>
              </a:rPr>
              <a:t>and</a:t>
            </a:r>
            <a:r>
              <a:rPr lang="en-US" sz="1300" b="1" dirty="0" smtClean="0">
                <a:latin typeface="+mj-lt"/>
              </a:rPr>
              <a:t> </a:t>
            </a:r>
            <a:r>
              <a:rPr lang="en-US" sz="1300" dirty="0" smtClean="0">
                <a:latin typeface="+mj-lt"/>
              </a:rPr>
              <a:t>are also 100</a:t>
            </a:r>
            <a:r>
              <a:rPr lang="en-US" sz="1300" dirty="0">
                <a:latin typeface="+mj-lt"/>
              </a:rPr>
              <a:t>%</a:t>
            </a:r>
            <a:r>
              <a:rPr lang="en-US" sz="1300" dirty="0" smtClean="0">
                <a:latin typeface="+mj-lt"/>
              </a:rPr>
              <a:t> compatible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300" u="sng" dirty="0" smtClean="0">
                <a:latin typeface="+mj-lt"/>
              </a:rPr>
              <a:t>CTI Power Supplies fit existing racks and work </a:t>
            </a:r>
            <a:r>
              <a:rPr lang="en-US" sz="1300" dirty="0" smtClean="0">
                <a:latin typeface="+mj-lt"/>
              </a:rPr>
              <a:t>with both TI/Simatic 505</a:t>
            </a:r>
            <a:r>
              <a:rPr lang="en-US" sz="1300" baseline="30000" dirty="0" smtClean="0">
                <a:latin typeface="+mj-lt"/>
              </a:rPr>
              <a:t>®</a:t>
            </a:r>
            <a:r>
              <a:rPr lang="en-US" sz="1300" dirty="0" smtClean="0">
                <a:latin typeface="+mj-lt"/>
              </a:rPr>
              <a:t> series and CTI 2500 series</a:t>
            </a:r>
            <a:r>
              <a:rPr lang="en-US" sz="1300" baseline="30000" dirty="0">
                <a:latin typeface="+mj-lt"/>
              </a:rPr>
              <a:t>®</a:t>
            </a:r>
            <a:r>
              <a:rPr lang="en-US" sz="1300" dirty="0" smtClean="0">
                <a:latin typeface="+mj-lt"/>
              </a:rPr>
              <a:t> CPUs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300" u="sng" dirty="0" smtClean="0">
                <a:latin typeface="+mj-lt"/>
              </a:rPr>
              <a:t>CTI I/O modules (both Classic and Compact) are wiring-compatible with existing 505 I/O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+mj-lt"/>
              </a:rPr>
              <a:t>Reuse existing application programs, engineering, wiring</a:t>
            </a:r>
          </a:p>
        </p:txBody>
      </p:sp>
    </p:spTree>
    <p:extLst>
      <p:ext uri="{BB962C8B-B14F-4D97-AF65-F5344CB8AC3E}">
        <p14:creationId xmlns:p14="http://schemas.microsoft.com/office/powerpoint/2010/main" val="10858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0">
        <p:fade/>
      </p:transition>
    </mc:Choice>
    <mc:Fallback xmlns=""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862448"/>
            <a:ext cx="8486775" cy="67853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Smart Modernization for the 505</a:t>
            </a:r>
            <a:r>
              <a:rPr lang="en-US" sz="2800" baseline="30000" dirty="0"/>
              <a:t> ® </a:t>
            </a:r>
            <a:r>
              <a:rPr lang="en-US" sz="2800" dirty="0"/>
              <a:t>/2500 Series</a:t>
            </a:r>
            <a:r>
              <a:rPr lang="en-US" sz="2800" baseline="30000" dirty="0"/>
              <a:t> ® </a:t>
            </a:r>
            <a:r>
              <a:rPr lang="en-US" sz="2800" dirty="0"/>
              <a:t>System </a:t>
            </a:r>
            <a:r>
              <a:rPr lang="en-US" sz="2800" dirty="0" smtClean="0"/>
              <a:t>(2 </a:t>
            </a:r>
            <a:r>
              <a:rPr lang="en-US" sz="2800" dirty="0"/>
              <a:t>of 2) </a:t>
            </a:r>
            <a:endParaRPr lang="en-US" sz="2800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12616"/>
            <a:ext cx="8229600" cy="337437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+mj-lt"/>
              </a:rPr>
              <a:t>Enhance performance with new backwards-compatible advanced function modules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1300" dirty="0" smtClean="0">
                <a:latin typeface="+mj-lt"/>
              </a:rPr>
              <a:t>The </a:t>
            </a:r>
            <a:r>
              <a:rPr lang="en-US" sz="1300" u="sng" dirty="0" smtClean="0">
                <a:latin typeface="+mj-lt"/>
              </a:rPr>
              <a:t>Ethernet Communications Coprocessor (ECC1) provides extremely fast response to HMI and SCADA workstations</a:t>
            </a:r>
            <a:r>
              <a:rPr lang="en-US" sz="1300" dirty="0" smtClean="0">
                <a:latin typeface="+mj-lt"/>
              </a:rPr>
              <a:t> and is compatible with most manufacturers’ HMI/SCADA solutions.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300" u="sng" dirty="0" smtClean="0">
                <a:latin typeface="+mj-lt"/>
              </a:rPr>
              <a:t>The Application Coprocessor (ACP1) is a general purpose advanced function module </a:t>
            </a:r>
            <a:r>
              <a:rPr lang="en-US" sz="1300" dirty="0" smtClean="0">
                <a:latin typeface="+mj-lt"/>
              </a:rPr>
              <a:t>that is programmed with Workbench, CTI’s new open standards IEC61131-compliant development system, and allows users to add languages, functions and memory organization features to existing CTI 2500 Series</a:t>
            </a:r>
            <a:r>
              <a:rPr lang="en-US" sz="1300" baseline="30000" dirty="0">
                <a:latin typeface="+mj-lt"/>
              </a:rPr>
              <a:t> </a:t>
            </a:r>
            <a:r>
              <a:rPr lang="en-US" sz="1300" baseline="30000" dirty="0" smtClean="0">
                <a:latin typeface="+mj-lt"/>
              </a:rPr>
              <a:t>®</a:t>
            </a:r>
            <a:r>
              <a:rPr lang="en-US" sz="1300" dirty="0" smtClean="0">
                <a:latin typeface="+mj-lt"/>
              </a:rPr>
              <a:t> and Simatic 505</a:t>
            </a:r>
            <a:r>
              <a:rPr lang="en-US" sz="1300" baseline="30000" dirty="0">
                <a:latin typeface="+mj-lt"/>
              </a:rPr>
              <a:t> ®</a:t>
            </a:r>
            <a:r>
              <a:rPr lang="en-US" sz="1300" dirty="0" smtClean="0">
                <a:latin typeface="+mj-lt"/>
              </a:rPr>
              <a:t> controllers. </a:t>
            </a:r>
            <a:r>
              <a:rPr lang="en-US" sz="1300" dirty="0">
                <a:latin typeface="+mj-lt"/>
              </a:rPr>
              <a:t>It features a simple-to-use Ethernet TCP Management interface that allow the user to develop customized Ethernet </a:t>
            </a:r>
            <a:r>
              <a:rPr lang="en-US" sz="1300" dirty="0" smtClean="0">
                <a:latin typeface="+mj-lt"/>
              </a:rPr>
              <a:t>communications </a:t>
            </a:r>
            <a:r>
              <a:rPr lang="en-US" sz="1300" dirty="0">
                <a:latin typeface="+mj-lt"/>
              </a:rPr>
              <a:t>for communicating with a wide variety of third-party devices using a custom protocol</a:t>
            </a:r>
            <a:r>
              <a:rPr lang="en-US" sz="1300" dirty="0" smtClean="0">
                <a:latin typeface="+mj-lt"/>
              </a:rPr>
              <a:t>.</a:t>
            </a:r>
            <a:endParaRPr lang="en-US" sz="1300" dirty="0" smtClean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+mj-lt"/>
              </a:rPr>
              <a:t>Implement our zenon solution, a state-of-the-art HMI/SCADA system, while maintaining existing controls infrastructure*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6836" y="5465483"/>
            <a:ext cx="49103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487D"/>
                </a:solidFill>
                <a:latin typeface="+mj-lt"/>
              </a:rPr>
              <a:t>Continuous evolutionary improvement of our product line with backwards compatibility to ensure seamless transitions</a:t>
            </a:r>
          </a:p>
          <a:p>
            <a:pPr algn="ctr"/>
            <a:endParaRPr lang="en-US" sz="1500" dirty="0">
              <a:solidFill>
                <a:srgbClr val="00487D"/>
              </a:solidFill>
              <a:latin typeface="+mj-lt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74820" y="4961836"/>
            <a:ext cx="594360" cy="44805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7221" y="6503201"/>
            <a:ext cx="7469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j-lt"/>
              </a:rPr>
              <a:t>*CTI 2500 Series is especially designed to integrate seamlessly with zenon. Customers are also free to implement the HMI/SCADA solution of their choice. 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61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0">
        <p:fade/>
      </p:transition>
    </mc:Choice>
    <mc:Fallback xmlns=""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3568"/>
            <a:ext cx="8229600" cy="6785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Smart Modernization</a:t>
            </a:r>
            <a:r>
              <a:rPr lang="en-US" sz="2800" baseline="30000" dirty="0" smtClean="0"/>
              <a:t>TM</a:t>
            </a:r>
            <a:endParaRPr lang="en-US" sz="2800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5850" y="1924641"/>
            <a:ext cx="7439025" cy="290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1665037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0487D"/>
                </a:solidFill>
                <a:latin typeface="+mj-lt"/>
              </a:rPr>
              <a:t>Migration</a:t>
            </a:r>
            <a:endParaRPr lang="en-US" sz="1100" b="1" dirty="0">
              <a:solidFill>
                <a:srgbClr val="00487D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85850" y="3962991"/>
            <a:ext cx="7448550" cy="47625"/>
          </a:xfrm>
          <a:prstGeom prst="line">
            <a:avLst/>
          </a:prstGeom>
          <a:ln>
            <a:solidFill>
              <a:srgbClr val="004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5850" y="2934291"/>
            <a:ext cx="7439025" cy="47625"/>
          </a:xfrm>
          <a:prstGeom prst="line">
            <a:avLst/>
          </a:prstGeom>
          <a:ln>
            <a:solidFill>
              <a:srgbClr val="004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2305284"/>
            <a:ext cx="93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Supervisory layer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3323069"/>
            <a:ext cx="933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Control layer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8335" y="3335970"/>
            <a:ext cx="2486025" cy="2539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487D"/>
                </a:solidFill>
              </a:rPr>
              <a:t>Legacy 500/505 System + HMI/SCADA</a:t>
            </a:r>
            <a:endParaRPr lang="en-US" sz="1050" b="1" dirty="0">
              <a:solidFill>
                <a:srgbClr val="00487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4249455"/>
            <a:ext cx="933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Device layer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7436615" y="2115280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z</a:t>
            </a:r>
            <a:r>
              <a:rPr lang="en-US" sz="900" b="1" dirty="0" smtClean="0"/>
              <a:t>enon or SCADA system of your choice </a:t>
            </a:r>
            <a:endParaRPr lang="en-US" sz="9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2928756" y="2174195"/>
            <a:ext cx="789575" cy="602994"/>
            <a:chOff x="3633051" y="4737381"/>
            <a:chExt cx="2831972" cy="224481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051" y="4737381"/>
              <a:ext cx="2831972" cy="2244816"/>
            </a:xfrm>
            <a:prstGeom prst="rect">
              <a:avLst/>
            </a:prstGeom>
          </p:spPr>
        </p:pic>
        <p:pic>
          <p:nvPicPr>
            <p:cNvPr id="33" name="Picture 6" descr="https://sp.yimg.com/ib/th?id=HN.608010843709047238&amp;pid=15.1&amp;P=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588" y="5054138"/>
              <a:ext cx="2139628" cy="161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3634634" y="2187210"/>
            <a:ext cx="109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2500 Series™ HMI Touch Panels featuring zenon</a:t>
            </a:r>
            <a:endParaRPr lang="en-US" sz="9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6548497" y="2007934"/>
            <a:ext cx="857134" cy="867338"/>
            <a:chOff x="621276" y="675451"/>
            <a:chExt cx="857134" cy="86733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76" y="675451"/>
              <a:ext cx="857134" cy="867338"/>
            </a:xfrm>
            <a:prstGeom prst="rect">
              <a:avLst/>
            </a:prstGeom>
          </p:spPr>
        </p:pic>
        <p:pic>
          <p:nvPicPr>
            <p:cNvPr id="37" name="Picture 6" descr="https://sp.yimg.com/ib/th?id=HN.608010843709047238&amp;pid=15.1&amp;P=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841" y="907177"/>
              <a:ext cx="428372" cy="273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2" descr="http://www.controltechnology.com/getattachment/ecb383bf-462b-4c86-bc49-24ae4b9d25db/2500-Series-Classic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98" y="3250772"/>
            <a:ext cx="1035409" cy="56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382267" y="3021744"/>
            <a:ext cx="16080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2500 Series™ PLC System</a:t>
            </a:r>
            <a:endParaRPr lang="en-US" sz="900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73" y="3103232"/>
            <a:ext cx="359514" cy="82688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85850" y="6392926"/>
            <a:ext cx="2716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 Coming soon</a:t>
            </a:r>
            <a:endParaRPr lang="en-US" sz="900" dirty="0"/>
          </a:p>
        </p:txBody>
      </p:sp>
      <p:sp>
        <p:nvSpPr>
          <p:cNvPr id="44" name="Freeform 43"/>
          <p:cNvSpPr/>
          <p:nvPr/>
        </p:nvSpPr>
        <p:spPr>
          <a:xfrm>
            <a:off x="1343025" y="1934166"/>
            <a:ext cx="7181850" cy="2867025"/>
          </a:xfrm>
          <a:custGeom>
            <a:avLst/>
            <a:gdLst>
              <a:gd name="connsiteX0" fmla="*/ 0 w 7181850"/>
              <a:gd name="connsiteY0" fmla="*/ 0 h 2867025"/>
              <a:gd name="connsiteX1" fmla="*/ 2781300 w 7181850"/>
              <a:gd name="connsiteY1" fmla="*/ 95250 h 2867025"/>
              <a:gd name="connsiteX2" fmla="*/ 3819525 w 7181850"/>
              <a:gd name="connsiteY2" fmla="*/ 1028700 h 2867025"/>
              <a:gd name="connsiteX3" fmla="*/ 4838700 w 7181850"/>
              <a:gd name="connsiteY3" fmla="*/ 2028825 h 2867025"/>
              <a:gd name="connsiteX4" fmla="*/ 7181850 w 7181850"/>
              <a:gd name="connsiteY4" fmla="*/ 2867025 h 2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2867025">
                <a:moveTo>
                  <a:pt x="0" y="0"/>
                </a:moveTo>
                <a:lnTo>
                  <a:pt x="2781300" y="95250"/>
                </a:lnTo>
                <a:cubicBezTo>
                  <a:pt x="3417888" y="266700"/>
                  <a:pt x="3476625" y="706438"/>
                  <a:pt x="3819525" y="1028700"/>
                </a:cubicBezTo>
                <a:cubicBezTo>
                  <a:pt x="4162425" y="1350962"/>
                  <a:pt x="4278313" y="1722438"/>
                  <a:pt x="4838700" y="2028825"/>
                </a:cubicBezTo>
                <a:cubicBezTo>
                  <a:pt x="5399087" y="2335212"/>
                  <a:pt x="6290468" y="2601118"/>
                  <a:pt x="7181850" y="2867025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ight Brace 44"/>
          <p:cNvSpPr/>
          <p:nvPr/>
        </p:nvSpPr>
        <p:spPr>
          <a:xfrm rot="5400000">
            <a:off x="2290762" y="4458482"/>
            <a:ext cx="304800" cy="2085975"/>
          </a:xfrm>
          <a:prstGeom prst="rightBrace">
            <a:avLst/>
          </a:prstGeom>
          <a:ln w="22225">
            <a:solidFill>
              <a:srgbClr val="0048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49202" y="5698608"/>
            <a:ext cx="22020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+mj-lt"/>
              </a:rPr>
              <a:t>Replace legacy components with updated and upgraded CTI plug and play compatible replacements</a:t>
            </a:r>
            <a:endParaRPr lang="en-US" sz="900" dirty="0">
              <a:latin typeface="+mj-lt"/>
            </a:endParaRPr>
          </a:p>
        </p:txBody>
      </p:sp>
      <p:sp>
        <p:nvSpPr>
          <p:cNvPr id="47" name="Right Brace 46"/>
          <p:cNvSpPr/>
          <p:nvPr/>
        </p:nvSpPr>
        <p:spPr>
          <a:xfrm rot="5400000">
            <a:off x="4680102" y="4284197"/>
            <a:ext cx="304800" cy="2434547"/>
          </a:xfrm>
          <a:prstGeom prst="rightBrace">
            <a:avLst/>
          </a:prstGeom>
          <a:ln w="22225">
            <a:solidFill>
              <a:srgbClr val="0048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744886" y="5666653"/>
            <a:ext cx="22020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+mj-lt"/>
              </a:rPr>
              <a:t>Replace components with next generation CTI products that are backwards compatible</a:t>
            </a:r>
            <a:endParaRPr lang="en-US" sz="900" dirty="0">
              <a:latin typeface="+mj-lt"/>
            </a:endParaRPr>
          </a:p>
        </p:txBody>
      </p:sp>
      <p:sp>
        <p:nvSpPr>
          <p:cNvPr id="49" name="Right Brace 48"/>
          <p:cNvSpPr/>
          <p:nvPr/>
        </p:nvSpPr>
        <p:spPr>
          <a:xfrm rot="5400000">
            <a:off x="7180795" y="4373161"/>
            <a:ext cx="304800" cy="2256619"/>
          </a:xfrm>
          <a:prstGeom prst="rightBrace">
            <a:avLst/>
          </a:prstGeom>
          <a:ln w="22225">
            <a:solidFill>
              <a:srgbClr val="0048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232186" y="5666653"/>
            <a:ext cx="22020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+mj-lt"/>
              </a:rPr>
              <a:t>Replace components with next generation components that integrate seamlessly with CTI system</a:t>
            </a:r>
            <a:endParaRPr lang="en-US" sz="9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271" y="4848308"/>
            <a:ext cx="2529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4B87"/>
                </a:solidFill>
                <a:latin typeface="+mj-lt"/>
              </a:rPr>
              <a:t>Modernization</a:t>
            </a:r>
            <a:endParaRPr lang="en-US" sz="1100" b="1" dirty="0">
              <a:solidFill>
                <a:srgbClr val="004B87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9192" y="4308293"/>
            <a:ext cx="1456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Modernization</a:t>
            </a:r>
            <a:endParaRPr lang="en-US" sz="11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985768" y="4259584"/>
            <a:ext cx="559507" cy="7832"/>
          </a:xfrm>
          <a:prstGeom prst="straightConnector1">
            <a:avLst/>
          </a:prstGeom>
          <a:ln w="22225">
            <a:solidFill>
              <a:schemeClr val="bg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628189" y="4612682"/>
            <a:ext cx="559507" cy="7832"/>
          </a:xfrm>
          <a:prstGeom prst="straightConnector1">
            <a:avLst/>
          </a:prstGeom>
          <a:ln w="22225">
            <a:solidFill>
              <a:schemeClr val="bg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16626" y="2112121"/>
            <a:ext cx="1456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Migration</a:t>
            </a:r>
            <a:endParaRPr lang="en-US" sz="11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531493" y="2062247"/>
            <a:ext cx="559507" cy="7832"/>
          </a:xfrm>
          <a:prstGeom prst="straightConnector1">
            <a:avLst/>
          </a:prstGeom>
          <a:ln w="22225">
            <a:solidFill>
              <a:schemeClr val="bg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917882" y="2415345"/>
            <a:ext cx="559507" cy="7832"/>
          </a:xfrm>
          <a:prstGeom prst="straightConnector1">
            <a:avLst/>
          </a:prstGeom>
          <a:ln w="22225">
            <a:solidFill>
              <a:schemeClr val="bg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7454" y="4977981"/>
            <a:ext cx="5870777" cy="14563"/>
          </a:xfrm>
          <a:prstGeom prst="straightConnector1">
            <a:avLst/>
          </a:prstGeom>
          <a:ln w="22225">
            <a:solidFill>
              <a:srgbClr val="004B8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90207" y="5204180"/>
            <a:ext cx="2085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4B87"/>
                </a:solidFill>
                <a:latin typeface="+mj-lt"/>
              </a:rPr>
              <a:t>Strategic migration</a:t>
            </a:r>
            <a:endParaRPr lang="en-US" sz="1200" b="1" dirty="0">
              <a:solidFill>
                <a:srgbClr val="004B87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48119" y="3925783"/>
            <a:ext cx="1009217" cy="960167"/>
            <a:chOff x="2031339" y="4144267"/>
            <a:chExt cx="1009217" cy="960167"/>
          </a:xfrm>
        </p:grpSpPr>
        <p:pic>
          <p:nvPicPr>
            <p:cNvPr id="1026" name="Picture 2" descr="ECC1 pic for prod bulletin_1 NO WHITE SPAC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339" y="4144267"/>
              <a:ext cx="163958" cy="95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7" name="Picture 3" descr="2500P-ACP1 NO WHITE SPAC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570" y="4199339"/>
              <a:ext cx="218986" cy="87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2585_catalog pic web NO WHITE SPAC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381" y="4200525"/>
              <a:ext cx="148461" cy="903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2551-a_catalog pic NO WHITE SPAC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422" y="4247914"/>
              <a:ext cx="174934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2505-1 no white space smalle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5648">
              <a:off x="2170942" y="4204286"/>
              <a:ext cx="301095" cy="84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362640" y="4079286"/>
            <a:ext cx="791898" cy="767212"/>
            <a:chOff x="3710596" y="4297770"/>
            <a:chExt cx="791898" cy="767212"/>
          </a:xfrm>
        </p:grpSpPr>
        <p:pic>
          <p:nvPicPr>
            <p:cNvPr id="1031" name="Picture 7" descr="2500C-8-AI NO WHIT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596" y="4297770"/>
              <a:ext cx="208107" cy="737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2500C-16-DIDO-SIM NO WHIT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792" y="4303721"/>
              <a:ext cx="176918" cy="761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2500C-16-IDI-120V NO WHIT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" r="1859"/>
            <a:stretch>
              <a:fillRect/>
            </a:stretch>
          </p:blipFill>
          <p:spPr bwMode="auto">
            <a:xfrm>
              <a:off x="4112901" y="4328755"/>
              <a:ext cx="176910" cy="690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4" name="Picture 10" descr="2500C-8-IDO-120V NO WHITE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107" y="4329850"/>
              <a:ext cx="187387" cy="689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02" y="3145366"/>
            <a:ext cx="328001" cy="7544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4746697" y="3310071"/>
            <a:ext cx="695991" cy="369332"/>
          </a:xfrm>
          <a:prstGeom prst="rect">
            <a:avLst/>
          </a:prstGeom>
          <a:solidFill>
            <a:schemeClr val="bg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Coming Soon!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35651" y="3026643"/>
            <a:ext cx="756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2500 Series™ Compact</a:t>
            </a:r>
            <a:endParaRPr lang="en-US" sz="9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197811" y="3305943"/>
            <a:ext cx="15304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NEW 2500P Series™ PLC System with IEC-based programming package*</a:t>
            </a:r>
            <a:endParaRPr lang="en-US" sz="9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686352" y="4070251"/>
            <a:ext cx="7712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2500 Series™ Classic I/O</a:t>
            </a:r>
            <a:endParaRPr lang="en-US" sz="9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095819" y="4070251"/>
            <a:ext cx="77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2500 Series™ Compact I/O</a:t>
            </a:r>
            <a:endParaRPr lang="en-US" sz="900" b="1" dirty="0"/>
          </a:p>
        </p:txBody>
      </p:sp>
      <p:pic>
        <p:nvPicPr>
          <p:cNvPr id="1035" name="Picture 11" descr="2500S Smart Slice NO WHITE SPAC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07" y="4109579"/>
            <a:ext cx="396936" cy="67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6" name="Picture 12" descr="2500S Smart Slice Spectra RS232_485 NO WHITE SPAC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86" y="4098904"/>
            <a:ext cx="415136" cy="71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5452301" y="4070251"/>
            <a:ext cx="7712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2500 Series™ Slice EtherNet Remote I/O</a:t>
            </a:r>
            <a:endParaRPr lang="en-US" sz="9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762374" y="5203148"/>
            <a:ext cx="2085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4B87"/>
                </a:solidFill>
                <a:latin typeface="+mj-lt"/>
              </a:rPr>
              <a:t>Modernization</a:t>
            </a:r>
            <a:endParaRPr lang="en-US" sz="1200" b="1" dirty="0">
              <a:solidFill>
                <a:srgbClr val="004B87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07222" y="5202380"/>
            <a:ext cx="2085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4B87"/>
                </a:solidFill>
                <a:latin typeface="+mj-lt"/>
              </a:rPr>
              <a:t>Modernization</a:t>
            </a:r>
            <a:endParaRPr lang="en-US" sz="1200" b="1" dirty="0">
              <a:solidFill>
                <a:srgbClr val="004B8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42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0">
        <p:fade/>
      </p:transition>
    </mc:Choice>
    <mc:Fallback xmlns=""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3568"/>
            <a:ext cx="8229600" cy="6785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 result of Smart Modernization?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5973" y="1716662"/>
            <a:ext cx="5706390" cy="351704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+mj-lt"/>
              </a:rPr>
              <a:t>Low cost</a:t>
            </a:r>
            <a:r>
              <a:rPr lang="en-US" sz="1600" dirty="0" smtClean="0">
                <a:latin typeface="+mj-lt"/>
              </a:rPr>
              <a:t>: no expensive re-wiring, re-programming, re-engineering, re-training, re-validation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+mj-lt"/>
              </a:rPr>
              <a:t>Low risk</a:t>
            </a:r>
            <a:r>
              <a:rPr lang="en-US" sz="1600" dirty="0">
                <a:latin typeface="+mj-lt"/>
              </a:rPr>
              <a:t>: reduce or avoid re-validation and </a:t>
            </a:r>
            <a:br>
              <a:rPr lang="en-US" sz="1600" dirty="0">
                <a:latin typeface="+mj-lt"/>
              </a:rPr>
            </a:br>
            <a:r>
              <a:rPr lang="en-US" sz="1600" dirty="0" smtClean="0">
                <a:latin typeface="+mj-lt"/>
              </a:rPr>
              <a:t>re-certifications</a:t>
            </a:r>
            <a:endParaRPr lang="en-US" sz="16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+mj-lt"/>
              </a:rPr>
              <a:t>Minimal downtime</a:t>
            </a:r>
            <a:r>
              <a:rPr lang="en-US" sz="1600" dirty="0" smtClean="0">
                <a:latin typeface="+mj-lt"/>
              </a:rPr>
              <a:t>: little, if any, downtime required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+mj-lt"/>
              </a:rPr>
              <a:t>Preservation of intellectual property</a:t>
            </a:r>
            <a:r>
              <a:rPr lang="en-US" sz="1600" dirty="0" smtClean="0">
                <a:latin typeface="+mj-lt"/>
              </a:rPr>
              <a:t>: reuse existing application programs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+mj-lt"/>
              </a:rPr>
              <a:t>Improve process quality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+mj-lt"/>
              </a:rPr>
              <a:t>Improve production capacity</a:t>
            </a:r>
            <a:endParaRPr lang="en-US" sz="1200" b="1" dirty="0" smtClean="0">
              <a:latin typeface="+mj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200" dirty="0"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965519" y="4899336"/>
            <a:ext cx="1067299" cy="718843"/>
          </a:xfrm>
          <a:prstGeom prst="downArrow">
            <a:avLst/>
          </a:prstGeom>
          <a:solidFill>
            <a:srgbClr val="FFFF00"/>
          </a:solidFill>
          <a:ln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0688" y="5710019"/>
            <a:ext cx="615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Best return on investment</a:t>
            </a:r>
          </a:p>
          <a:p>
            <a:pPr algn="ctr"/>
            <a:r>
              <a:rPr lang="en-US" b="1" dirty="0" smtClean="0">
                <a:latin typeface="+mj-lt"/>
              </a:rPr>
              <a:t>Best optimization of your long-term cost of ownership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3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0">
        <p:fade/>
      </p:transition>
    </mc:Choice>
    <mc:Fallback xmlns=""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4942" y="2068714"/>
            <a:ext cx="6959601" cy="276223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4B87"/>
                </a:solidFill>
                <a:latin typeface="+mj-lt"/>
              </a:rPr>
              <a:t>“ Staying with the current [process control system] supplier is, in many cases, the easiest migration to perform…”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4B87"/>
                </a:solidFill>
              </a:rPr>
              <a:t>	</a:t>
            </a:r>
            <a:r>
              <a:rPr lang="en-US" sz="1800" dirty="0" smtClean="0">
                <a:solidFill>
                  <a:srgbClr val="004B87"/>
                </a:solidFill>
              </a:rPr>
              <a:t>	</a:t>
            </a:r>
            <a:r>
              <a:rPr lang="en-US" sz="1800" dirty="0" smtClean="0">
                <a:solidFill>
                  <a:srgbClr val="004B87"/>
                </a:solidFill>
                <a:latin typeface="+mj-lt"/>
              </a:rPr>
              <a:t>-- “The Control System Migration Survival Manual,” </a:t>
            </a:r>
            <a:r>
              <a:rPr lang="en-US" sz="1800" dirty="0">
                <a:solidFill>
                  <a:srgbClr val="004B87"/>
                </a:solidFill>
                <a:latin typeface="+mj-lt"/>
              </a:rPr>
              <a:t>ARC Advisory Group, </a:t>
            </a:r>
            <a:r>
              <a:rPr lang="en-US" sz="1800" dirty="0" smtClean="0">
                <a:solidFill>
                  <a:srgbClr val="004B87"/>
                </a:solidFill>
                <a:latin typeface="+mj-lt"/>
              </a:rPr>
              <a:t>March 2010. </a:t>
            </a:r>
            <a:endParaRPr lang="en-US" sz="1800" dirty="0">
              <a:solidFill>
                <a:srgbClr val="004B87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0">
        <p:fade/>
      </p:transition>
    </mc:Choice>
    <mc:Fallback xmlns="">
      <p:transition spd="med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3568"/>
            <a:ext cx="8229600" cy="6785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BLUE Platform</a:t>
            </a:r>
            <a:r>
              <a:rPr lang="en-US" sz="2800" baseline="30000" dirty="0" smtClean="0"/>
              <a:t>TM</a:t>
            </a:r>
            <a:endParaRPr lang="en-US" sz="2800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23159" y="2990088"/>
            <a:ext cx="6336665" cy="3485134"/>
            <a:chOff x="1765299" y="2500313"/>
            <a:chExt cx="6994526" cy="38560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299" y="3209925"/>
              <a:ext cx="6994526" cy="314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7" name="Picture 3" descr="C2500-C400_angle view - small NO WHITE SPA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125" y="3079750"/>
              <a:ext cx="1068387" cy="3276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ECC1 pic for prod bulletin_1 NO WHITE SPAC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837" y="3079750"/>
              <a:ext cx="560388" cy="3276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2500P-ACP1 NO WHITE SPAC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525" y="3079750"/>
              <a:ext cx="815975" cy="3276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2585_catalog pic web NO WHITE SPAC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675" y="2644775"/>
              <a:ext cx="609600" cy="371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2551-a_catalog pic NO WHITE SPAC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8775" y="3009900"/>
              <a:ext cx="706437" cy="3346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2505-1 no white space small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5648">
              <a:off x="3905250" y="2500313"/>
              <a:ext cx="1358900" cy="3830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2512-a_prod bull pic NO WHITE SPAC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975" y="2835275"/>
              <a:ext cx="1060450" cy="352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20478" y="1570791"/>
            <a:ext cx="8101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CTI 2500 Series® products are built on the BLUE Platform</a:t>
            </a:r>
            <a:r>
              <a:rPr lang="en-US" sz="1400" baseline="30000" dirty="0">
                <a:latin typeface="+mj-lt"/>
              </a:rPr>
              <a:t>TM</a:t>
            </a:r>
            <a:r>
              <a:rPr lang="en-US" sz="1400" dirty="0">
                <a:latin typeface="+mj-lt"/>
              </a:rPr>
              <a:t> — CTI’s seamless systems architecture.  Products built on the BLUE Platform</a:t>
            </a:r>
            <a:r>
              <a:rPr lang="en-US" sz="1400" baseline="30000" dirty="0">
                <a:latin typeface="+mj-lt"/>
              </a:rPr>
              <a:t>TM </a:t>
            </a:r>
            <a:r>
              <a:rPr lang="en-US" sz="1400" dirty="0">
                <a:latin typeface="+mj-lt"/>
              </a:rPr>
              <a:t>are engineered with a consistent design philosophy, a common operating system and common communications protocols and interfaces.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478" y="2423195"/>
            <a:ext cx="779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This approach ensures interoperability between various components of the system as well as between various product generations to deliver seamless </a:t>
            </a:r>
            <a:r>
              <a:rPr lang="en-US" sz="1400" dirty="0" smtClean="0">
                <a:latin typeface="+mj-lt"/>
              </a:rPr>
              <a:t>operational</a:t>
            </a:r>
            <a:endParaRPr lang="en-US" sz="1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478" y="2842671"/>
            <a:ext cx="3838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communications and control and maximum efficiency with minimum process </a:t>
            </a:r>
            <a:r>
              <a:rPr lang="en-US" sz="1400" dirty="0" smtClean="0">
                <a:latin typeface="+mj-lt"/>
              </a:rPr>
              <a:t>downtime</a:t>
            </a:r>
          </a:p>
          <a:p>
            <a:r>
              <a:rPr lang="en-US" sz="1400" dirty="0" smtClean="0">
                <a:latin typeface="+mj-lt"/>
              </a:rPr>
              <a:t> 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478" y="3270722"/>
            <a:ext cx="1837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and greatly reduced engineering development time.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478" y="4079286"/>
            <a:ext cx="1918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The BLUE Platform</a:t>
            </a:r>
            <a:r>
              <a:rPr lang="en-US" sz="1400" baseline="30000" dirty="0"/>
              <a:t>TM</a:t>
            </a:r>
            <a:r>
              <a:rPr lang="en-US" sz="1400" dirty="0" smtClean="0">
                <a:latin typeface="+mj-lt"/>
              </a:rPr>
              <a:t> enables you to optimize ROI and cost of ownership.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61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0">
        <p:fade/>
      </p:transition>
    </mc:Choice>
    <mc:Fallback xmlns=""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8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144" y="365355"/>
            <a:ext cx="6544056" cy="1339632"/>
          </a:xfrm>
        </p:spPr>
        <p:txBody>
          <a:bodyPr/>
          <a:lstStyle/>
          <a:p>
            <a:r>
              <a:rPr lang="en-US" dirty="0"/>
              <a:t>Modernization </a:t>
            </a:r>
            <a:r>
              <a:rPr lang="en-US" dirty="0" smtClean="0"/>
              <a:t>versus Migration Needs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500">
        <p:fade/>
      </p:transition>
    </mc:Choice>
    <mc:Fallback xmlns="">
      <p:transition spd="med" advTm="24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64690"/>
            <a:ext cx="7909560" cy="460095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en-US" sz="1600" dirty="0" smtClean="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600" b="1" dirty="0" smtClean="0">
                <a:latin typeface="+mj-lt"/>
              </a:rPr>
              <a:t>Aging control systems a concern.  Worries include: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300" u="sng" dirty="0" smtClean="0">
                <a:latin typeface="+mj-lt"/>
              </a:rPr>
              <a:t>Reliability</a:t>
            </a:r>
            <a:r>
              <a:rPr lang="en-US" sz="1300" dirty="0" smtClean="0">
                <a:latin typeface="+mj-lt"/>
              </a:rPr>
              <a:t> – component failures, operations risk, unplanned downtime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300" u="sng" dirty="0" smtClean="0">
                <a:latin typeface="+mj-lt"/>
              </a:rPr>
              <a:t>Maintenance</a:t>
            </a:r>
            <a:r>
              <a:rPr lang="en-US" sz="1300" dirty="0" smtClean="0">
                <a:latin typeface="+mj-lt"/>
              </a:rPr>
              <a:t> – cost/availability of spares, availability of engineering know-how, availability of support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300" u="sng" dirty="0" smtClean="0">
                <a:latin typeface="+mj-lt"/>
              </a:rPr>
              <a:t>Communications capabilities  </a:t>
            </a:r>
            <a:r>
              <a:rPr lang="en-US" sz="1300" dirty="0" smtClean="0">
                <a:latin typeface="+mj-lt"/>
              </a:rPr>
              <a:t>-- data exchange with HMI/SCADA</a:t>
            </a:r>
            <a:r>
              <a:rPr lang="en-US" sz="1300" dirty="0">
                <a:latin typeface="+mj-lt"/>
              </a:rPr>
              <a:t>,</a:t>
            </a:r>
            <a:r>
              <a:rPr lang="en-US" sz="1300" dirty="0" smtClean="0">
                <a:latin typeface="+mj-lt"/>
              </a:rPr>
              <a:t> communications with old or new machinery</a:t>
            </a:r>
          </a:p>
          <a:p>
            <a:pPr lvl="1">
              <a:spcBef>
                <a:spcPts val="600"/>
              </a:spcBef>
              <a:spcAft>
                <a:spcPts val="900"/>
              </a:spcAft>
            </a:pPr>
            <a:r>
              <a:rPr lang="en-US" sz="1300" u="sng" dirty="0" smtClean="0">
                <a:latin typeface="+mj-lt"/>
              </a:rPr>
              <a:t>Operational capabilities </a:t>
            </a:r>
            <a:r>
              <a:rPr lang="en-US" sz="1300" dirty="0" smtClean="0">
                <a:latin typeface="+mj-lt"/>
              </a:rPr>
              <a:t>– speed, flexibility, ability to meet new functional requirements </a:t>
            </a:r>
          </a:p>
          <a:p>
            <a:pPr marL="0" indent="0">
              <a:spcBef>
                <a:spcPts val="600"/>
              </a:spcBef>
              <a:spcAft>
                <a:spcPts val="900"/>
              </a:spcAft>
              <a:buNone/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1300" dirty="0" smtClean="0">
                <a:latin typeface="+mj-lt"/>
              </a:rPr>
              <a:t>Aging control systems still work well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1300" dirty="0" smtClean="0">
                <a:latin typeface="+mj-lt"/>
              </a:rPr>
              <a:t>Substantial historical investment in wiring, programming, certifying (both time and money)</a:t>
            </a:r>
          </a:p>
          <a:p>
            <a:pPr lvl="1">
              <a:spcAft>
                <a:spcPts val="600"/>
              </a:spcAft>
            </a:pPr>
            <a:r>
              <a:rPr lang="en-US" sz="1300" dirty="0" smtClean="0">
                <a:latin typeface="+mj-lt"/>
              </a:rPr>
              <a:t>Plant shutdown is both costly and risky</a:t>
            </a:r>
            <a:r>
              <a:rPr lang="en-US" sz="900" dirty="0" smtClean="0">
                <a:latin typeface="+mj-lt"/>
              </a:rPr>
              <a:t/>
            </a:r>
            <a:br>
              <a:rPr lang="en-US" sz="900" dirty="0" smtClean="0">
                <a:latin typeface="+mj-lt"/>
              </a:rPr>
            </a:br>
            <a:endParaRPr lang="en-US" sz="900" dirty="0" smtClean="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500" b="1" dirty="0">
                <a:latin typeface="+mj-lt"/>
              </a:rPr>
              <a:t/>
            </a:r>
            <a:br>
              <a:rPr lang="en-US" sz="1500" b="1" dirty="0">
                <a:latin typeface="+mj-lt"/>
              </a:rPr>
            </a:br>
            <a:r>
              <a:rPr lang="en-US" sz="1500" b="1" dirty="0" smtClean="0">
                <a:latin typeface="+mj-lt"/>
              </a:rPr>
              <a:t>What is the best path forward to ensure efficient and cost-effective plant operations?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4676942"/>
            <a:ext cx="2808513" cy="338554"/>
          </a:xfrm>
          <a:prstGeom prst="rect">
            <a:avLst/>
          </a:prstGeom>
          <a:solidFill>
            <a:srgbClr val="004B8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QUESTION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8" y="3362704"/>
            <a:ext cx="2808515" cy="338554"/>
          </a:xfrm>
          <a:prstGeom prst="rect">
            <a:avLst/>
          </a:prstGeom>
          <a:solidFill>
            <a:srgbClr val="004B8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COMPLICATING FACTORS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" y="966215"/>
            <a:ext cx="2808514" cy="338554"/>
          </a:xfrm>
          <a:prstGeom prst="rect">
            <a:avLst/>
          </a:prstGeom>
          <a:solidFill>
            <a:srgbClr val="004B8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SITUATION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959352" y="5355774"/>
            <a:ext cx="905256" cy="55778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00151" y="5890478"/>
            <a:ext cx="422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4B87"/>
                </a:solidFill>
                <a:latin typeface="+mj-lt"/>
              </a:rPr>
              <a:t>Continuum of options available depending on need, appetite for risk, cost sensitivity and time constraints</a:t>
            </a:r>
            <a:endParaRPr lang="en-US" sz="1600" b="1" dirty="0">
              <a:solidFill>
                <a:srgbClr val="004B8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70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0">
        <p:fade/>
      </p:transition>
    </mc:Choice>
    <mc:Fallback xmlns=""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6384" y="2278141"/>
            <a:ext cx="2907792" cy="652398"/>
          </a:xfrm>
          <a:prstGeom prst="rect">
            <a:avLst/>
          </a:prstGeom>
          <a:solidFill>
            <a:srgbClr val="004B8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Modernization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920144"/>
            <a:ext cx="8321040" cy="80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87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Continuum of Options Ranges from Incremental Modernization to Complete Migration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67528" y="2278141"/>
            <a:ext cx="2904744" cy="652398"/>
          </a:xfrm>
          <a:prstGeom prst="rect">
            <a:avLst/>
          </a:prstGeom>
          <a:solidFill>
            <a:srgbClr val="004B8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Migration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86384" y="2953512"/>
            <a:ext cx="2907792" cy="161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87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Updating </a:t>
            </a:r>
            <a:r>
              <a:rPr lang="en-US" sz="1600" dirty="0"/>
              <a:t>the existing control system as needed to solve problems and add capability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endParaRPr lang="en-US" sz="2400" b="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367528" y="2893695"/>
            <a:ext cx="2907792" cy="1675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87D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Complete replacement of the existing control system with new (and often incompatible) technology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endParaRPr lang="en-US" sz="2400" b="0" dirty="0"/>
          </a:p>
        </p:txBody>
      </p:sp>
      <p:sp>
        <p:nvSpPr>
          <p:cNvPr id="13" name="Left-Right Arrow 12"/>
          <p:cNvSpPr/>
          <p:nvPr/>
        </p:nvSpPr>
        <p:spPr>
          <a:xfrm>
            <a:off x="786384" y="4229665"/>
            <a:ext cx="7485888" cy="627019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6431" y="4912184"/>
            <a:ext cx="390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B87"/>
                </a:solidFill>
                <a:latin typeface="+mj-lt"/>
              </a:rPr>
              <a:t>CTI offers a hybrid approach that we call Smart Modernization</a:t>
            </a:r>
            <a:r>
              <a:rPr lang="en-US" b="1" baseline="30000" dirty="0" smtClean="0">
                <a:solidFill>
                  <a:srgbClr val="004B87"/>
                </a:solidFill>
                <a:latin typeface="+mj-lt"/>
              </a:rPr>
              <a:t>TM</a:t>
            </a:r>
            <a:endParaRPr lang="en-US" b="1" baseline="30000" dirty="0">
              <a:solidFill>
                <a:srgbClr val="004B8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71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0">
        <p:fade/>
      </p:transition>
    </mc:Choice>
    <mc:Fallback xmlns=""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3568"/>
            <a:ext cx="8229600" cy="6785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Modernization v Migration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8133" y="1998133"/>
            <a:ext cx="7586134" cy="3776134"/>
          </a:xfrm>
          <a:prstGeom prst="rect">
            <a:avLst/>
          </a:prstGeom>
          <a:gradFill>
            <a:gsLst>
              <a:gs pos="8000">
                <a:srgbClr val="004B87"/>
              </a:gs>
              <a:gs pos="69000">
                <a:schemeClr val="accent1">
                  <a:tint val="50000"/>
                  <a:shade val="100000"/>
                  <a:satMod val="350000"/>
                  <a:alpha val="69000"/>
                </a:schemeClr>
              </a:gs>
            </a:gsLst>
            <a:lin ang="17400000" scaled="0"/>
          </a:gradFill>
          <a:ln>
            <a:solidFill>
              <a:srgbClr val="004B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4521200" y="1998133"/>
            <a:ext cx="0" cy="377613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  <a:endCxn id="6" idx="3"/>
          </p:cNvCxnSpPr>
          <p:nvPr/>
        </p:nvCxnSpPr>
        <p:spPr>
          <a:xfrm>
            <a:off x="728133" y="3886200"/>
            <a:ext cx="7586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5448" y="1998133"/>
            <a:ext cx="572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Cost</a:t>
            </a:r>
            <a:endParaRPr lang="en-US" sz="12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2203" y="5844513"/>
            <a:ext cx="572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Risk</a:t>
            </a:r>
            <a:endParaRPr lang="en-US" sz="12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2009" y="2275132"/>
            <a:ext cx="104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Full Migration</a:t>
            </a:r>
            <a:endParaRPr lang="en-US" sz="1200" b="1" dirty="0"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28133" y="5981673"/>
            <a:ext cx="70740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29768" y="2275132"/>
            <a:ext cx="0" cy="34991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63430" y="4975900"/>
            <a:ext cx="1700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Modernization</a:t>
            </a:r>
            <a:endParaRPr lang="en-US" sz="1400" b="1" baseline="30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3704" y="2736797"/>
            <a:ext cx="4718305" cy="2239103"/>
          </a:xfrm>
          <a:prstGeom prst="straightConnector1">
            <a:avLst/>
          </a:prstGeom>
          <a:ln w="15875">
            <a:solidFill>
              <a:schemeClr val="accent1">
                <a:alpha val="65000"/>
              </a:schemeClr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1128944" y="3201075"/>
            <a:ext cx="6959601" cy="133879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“ One thing end users should take into account is the potential supplier’s ability to provide a solution that minimizes downtime and risk…”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chemeClr val="bg1"/>
                </a:solidFill>
              </a:rPr>
              <a:t>	</a:t>
            </a:r>
            <a:r>
              <a:rPr lang="en-US" sz="1200" dirty="0" smtClean="0">
                <a:solidFill>
                  <a:schemeClr val="bg1"/>
                </a:solidFill>
              </a:rPr>
              <a:t>	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-- “The Control System Migration Survival Manual,”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ARC Advisory Group, 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March 2010. 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3176" y="2682593"/>
            <a:ext cx="1191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-- rip and replace</a:t>
            </a:r>
            <a:endParaRPr lang="en-US" sz="1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7895" y="5223768"/>
            <a:ext cx="1743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-- Update as needed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19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0">
        <p:fade/>
      </p:transition>
    </mc:Choice>
    <mc:Fallback xmlns="">
      <p:transition spd="med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3568"/>
            <a:ext cx="8229600" cy="6785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to Modernize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15598"/>
              </p:ext>
            </p:extLst>
          </p:nvPr>
        </p:nvGraphicFramePr>
        <p:xfrm>
          <a:off x="457200" y="1590040"/>
          <a:ext cx="822960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7184"/>
                <a:gridCol w="10424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RELIABILITY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√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Existing platform</a:t>
                      </a:r>
                      <a:r>
                        <a:rPr lang="en-US" sz="1600" b="1" baseline="0" dirty="0" smtClean="0">
                          <a:latin typeface="+mj-lt"/>
                        </a:rPr>
                        <a:t> may become unreliable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69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  Repairs are frequently</a:t>
                      </a:r>
                      <a:r>
                        <a:rPr lang="en-US" sz="1400" baseline="0" dirty="0" smtClean="0">
                          <a:latin typeface="+mj-lt"/>
                        </a:rPr>
                        <a:t> needed</a:t>
                      </a:r>
                      <a:r>
                        <a:rPr lang="en-US" sz="1400" dirty="0" smtClean="0">
                          <a:latin typeface="+mj-lt"/>
                        </a:rPr>
                        <a:t>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5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  Failures are often critical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COMMUNICATIONS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and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SUPERVISORY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CONTROL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A4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√</a:t>
                      </a:r>
                    </a:p>
                  </a:txBody>
                  <a:tcPr>
                    <a:solidFill>
                      <a:srgbClr val="00A4C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Existing</a:t>
                      </a:r>
                      <a:r>
                        <a:rPr lang="en-US" sz="1600" b="1" baseline="0" dirty="0" smtClean="0">
                          <a:latin typeface="+mj-lt"/>
                        </a:rPr>
                        <a:t> platform lacks necessary communications capabilities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54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  Necessary data cannot be easily/quickly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obtained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4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  Platform does not support necessary fieldbus protocols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    </a:t>
                      </a:r>
                      <a:r>
                        <a:rPr lang="en-US" sz="1400" dirty="0" smtClean="0">
                          <a:latin typeface="+mj-lt"/>
                        </a:rPr>
                        <a:t>Platform cannot</a:t>
                      </a:r>
                      <a:r>
                        <a:rPr lang="en-US" sz="1400" baseline="0" dirty="0" smtClean="0">
                          <a:latin typeface="+mj-lt"/>
                        </a:rPr>
                        <a:t> easily communicate with current/future SCADA system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latin typeface="+mj-lt"/>
                        </a:rPr>
                        <a:t>Existing platform does not provide effective supervisory control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j-lt"/>
                        </a:rPr>
                        <a:t>     Existing HMI has limited</a:t>
                      </a:r>
                      <a:r>
                        <a:rPr lang="en-US" sz="1400" b="0" baseline="0" dirty="0" smtClean="0">
                          <a:latin typeface="+mj-lt"/>
                        </a:rPr>
                        <a:t> display and control capabilities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j-lt"/>
                        </a:rPr>
                        <a:t>     Platform has few, if any,</a:t>
                      </a:r>
                      <a:r>
                        <a:rPr lang="en-US" sz="1400" b="0" baseline="0" dirty="0" smtClean="0">
                          <a:latin typeface="+mj-lt"/>
                        </a:rPr>
                        <a:t> options for remote monitoring and control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6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0">
        <p:fade/>
      </p:transition>
    </mc:Choice>
    <mc:Fallback xmlns=""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3568"/>
            <a:ext cx="8229600" cy="6785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to Migrate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136511"/>
              </p:ext>
            </p:extLst>
          </p:nvPr>
        </p:nvGraphicFramePr>
        <p:xfrm>
          <a:off x="457200" y="1590040"/>
          <a:ext cx="8229600" cy="39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7184"/>
                <a:gridCol w="10424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OBSOLESCENCE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√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Existing</a:t>
                      </a:r>
                      <a:r>
                        <a:rPr lang="en-US" sz="1600" b="1" baseline="0" dirty="0" smtClean="0">
                          <a:latin typeface="+mj-lt"/>
                        </a:rPr>
                        <a:t> platform is obsolete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  Spare parts are difficult to find/costly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51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  Support is unavailable/costly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  Necessary in-house expertise</a:t>
                      </a:r>
                      <a:r>
                        <a:rPr lang="en-US" sz="1400" baseline="0" dirty="0" smtClean="0">
                          <a:latin typeface="+mj-lt"/>
                        </a:rPr>
                        <a:t> no longer exists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  Newer components are not backwards compatible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PERFORMANCE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A4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√</a:t>
                      </a:r>
                    </a:p>
                  </a:txBody>
                  <a:tcPr>
                    <a:solidFill>
                      <a:srgbClr val="00A4C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Existing</a:t>
                      </a:r>
                      <a:r>
                        <a:rPr lang="en-US" sz="1600" b="1" baseline="0" dirty="0" smtClean="0">
                          <a:latin typeface="+mj-lt"/>
                        </a:rPr>
                        <a:t> platform no longer meets the application requirements 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44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  Platform lacks necessary flexibility to react and adapt easily/quickly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    </a:t>
                      </a:r>
                      <a:r>
                        <a:rPr lang="en-US" sz="1400" dirty="0" smtClean="0">
                          <a:latin typeface="+mj-lt"/>
                        </a:rPr>
                        <a:t>Platform cannot</a:t>
                      </a:r>
                      <a:r>
                        <a:rPr lang="en-US" sz="1400" baseline="0" dirty="0" smtClean="0">
                          <a:latin typeface="+mj-lt"/>
                        </a:rPr>
                        <a:t> meet new functional requirements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Expansion cannot be accomplished cost effectively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7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0">
        <p:fade/>
      </p:transition>
    </mc:Choice>
    <mc:Fallback xmlns=""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3568"/>
            <a:ext cx="8229600" cy="6785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Modernization/Migration Considerations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2907"/>
            <a:ext cx="8229600" cy="447186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Preservation of intellectual property </a:t>
            </a:r>
          </a:p>
          <a:p>
            <a:pPr lvl="1"/>
            <a:r>
              <a:rPr lang="en-US" sz="1200" dirty="0" smtClean="0">
                <a:latin typeface="+mj-lt"/>
              </a:rPr>
              <a:t>Programming code</a:t>
            </a:r>
          </a:p>
          <a:p>
            <a:pPr lvl="1"/>
            <a:r>
              <a:rPr lang="en-US" sz="1200" dirty="0" smtClean="0">
                <a:latin typeface="+mj-lt"/>
              </a:rPr>
              <a:t>Graphics, screens, monitoring tools</a:t>
            </a:r>
          </a:p>
          <a:p>
            <a:pPr lvl="1"/>
            <a:r>
              <a:rPr lang="en-US" sz="1200" dirty="0" smtClean="0">
                <a:latin typeface="+mj-lt"/>
              </a:rPr>
              <a:t>Process documentation, certifications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Impact on current and future operations</a:t>
            </a:r>
          </a:p>
          <a:p>
            <a:pPr lvl="1"/>
            <a:r>
              <a:rPr lang="en-US" sz="1200" dirty="0" smtClean="0">
                <a:latin typeface="+mj-lt"/>
              </a:rPr>
              <a:t>How much downtime to implement changes?</a:t>
            </a:r>
          </a:p>
          <a:p>
            <a:pPr lvl="1"/>
            <a:r>
              <a:rPr lang="en-US" sz="1200" dirty="0" smtClean="0">
                <a:latin typeface="+mj-lt"/>
              </a:rPr>
              <a:t>Disruption to existing operations?</a:t>
            </a:r>
          </a:p>
          <a:p>
            <a:pPr lvl="1"/>
            <a:r>
              <a:rPr lang="en-US" sz="1200" dirty="0" smtClean="0">
                <a:latin typeface="+mj-lt"/>
              </a:rPr>
              <a:t>Efficiency improvements resulting from upgraded/new system?</a:t>
            </a:r>
          </a:p>
          <a:p>
            <a:pPr lvl="1"/>
            <a:r>
              <a:rPr lang="en-US" sz="1200" dirty="0" smtClean="0">
                <a:latin typeface="+mj-lt"/>
              </a:rPr>
              <a:t>Time required to get back to equivalent efficiency of old system?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Cost</a:t>
            </a:r>
          </a:p>
          <a:p>
            <a:pPr lvl="1"/>
            <a:r>
              <a:rPr lang="en-US" sz="1200" dirty="0" smtClean="0">
                <a:latin typeface="+mj-lt"/>
              </a:rPr>
              <a:t>New hardware and software</a:t>
            </a:r>
          </a:p>
          <a:p>
            <a:pPr lvl="1"/>
            <a:r>
              <a:rPr lang="en-US" sz="1200" dirty="0" smtClean="0">
                <a:latin typeface="+mj-lt"/>
              </a:rPr>
              <a:t>Programming/re-wiring time</a:t>
            </a:r>
          </a:p>
          <a:p>
            <a:pPr lvl="1"/>
            <a:r>
              <a:rPr lang="en-US" sz="1200" dirty="0" smtClean="0">
                <a:latin typeface="+mj-lt"/>
              </a:rPr>
              <a:t>Loss of production</a:t>
            </a:r>
          </a:p>
          <a:p>
            <a:pPr lvl="1"/>
            <a:r>
              <a:rPr lang="en-US" sz="1200" dirty="0" smtClean="0">
                <a:latin typeface="+mj-lt"/>
              </a:rPr>
              <a:t>Retraining employees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Risk</a:t>
            </a:r>
          </a:p>
          <a:p>
            <a:pPr lvl="1"/>
            <a:r>
              <a:rPr lang="en-US" sz="1200" dirty="0" smtClean="0">
                <a:latin typeface="+mj-lt"/>
              </a:rPr>
              <a:t>Likelihood of unplanned/longer-than-expected shutdown</a:t>
            </a:r>
          </a:p>
          <a:p>
            <a:pPr lvl="1"/>
            <a:r>
              <a:rPr lang="en-US" sz="1200" dirty="0" smtClean="0">
                <a:latin typeface="+mj-lt"/>
              </a:rPr>
              <a:t>Probability that process will perform as expected</a:t>
            </a:r>
          </a:p>
          <a:p>
            <a:pPr lvl="1">
              <a:spcAft>
                <a:spcPts val="600"/>
              </a:spcAft>
            </a:pP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4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00">
        <p:fade/>
      </p:transition>
    </mc:Choice>
    <mc:Fallback xmlns=""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800" dirty="0" smtClean="0"/>
              <a:t>CTI’s Approach: Smart </a:t>
            </a:r>
            <a:r>
              <a:rPr lang="en-US" sz="2800" dirty="0"/>
              <a:t>Modernization</a:t>
            </a:r>
            <a:r>
              <a:rPr lang="en-US" sz="2800" baseline="30000" dirty="0"/>
              <a:t>TM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235"/>
            <a:ext cx="7562007" cy="4255967"/>
          </a:xfrm>
          <a:noFill/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600" dirty="0" smtClean="0">
                <a:latin typeface="+mj-lt"/>
              </a:rPr>
              <a:t>Smart Modernization delivers the benefits of a system migration without all the cost and downside risk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600" dirty="0" smtClean="0">
                <a:latin typeface="+mj-lt"/>
              </a:rPr>
              <a:t>Smart Modernization is a planned – oftentimes phased – approach to improve system </a:t>
            </a:r>
            <a:r>
              <a:rPr lang="en-US" sz="1600" dirty="0">
                <a:latin typeface="+mj-lt"/>
              </a:rPr>
              <a:t>reliability, performance and capability </a:t>
            </a:r>
            <a:r>
              <a:rPr lang="en-US" sz="1600" dirty="0" smtClean="0">
                <a:latin typeface="+mj-lt"/>
              </a:rPr>
              <a:t>at reduced cost and with minimal downtime, engineering, reprogramming and recommissioning</a:t>
            </a:r>
          </a:p>
          <a:p>
            <a:pPr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600" dirty="0" smtClean="0">
                <a:latin typeface="+mj-lt"/>
              </a:rPr>
              <a:t>Smart Modernization leverages and expands the existing automation system infrastructure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600" dirty="0" smtClean="0">
                <a:latin typeface="+mj-lt"/>
              </a:rPr>
              <a:t>Smart Modernization strives to keep the company’s intellectual property intact and the system familiar so that operation and maintenance remain consistent.  The result: minimal, if any, retraining and seamless operation for system operators and maintenance personnel.  </a:t>
            </a:r>
            <a:endParaRPr lang="en-US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I">
  <a:themeElements>
    <a:clrScheme name="CTI">
      <a:dk1>
        <a:srgbClr val="333333"/>
      </a:dk1>
      <a:lt1>
        <a:sysClr val="window" lastClr="FFFFFF"/>
      </a:lt1>
      <a:dk2>
        <a:srgbClr val="00487D"/>
      </a:dk2>
      <a:lt2>
        <a:srgbClr val="EEECE1"/>
      </a:lt2>
      <a:accent1>
        <a:srgbClr val="00A4C8"/>
      </a:accent1>
      <a:accent2>
        <a:srgbClr val="D84829"/>
      </a:accent2>
      <a:accent3>
        <a:srgbClr val="88C9C2"/>
      </a:accent3>
      <a:accent4>
        <a:srgbClr val="847A6C"/>
      </a:accent4>
      <a:accent5>
        <a:srgbClr val="B6AFA1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TI (1)" id="{F32B5201-2F7F-492E-B65D-96782D21861A}" vid="{236728D5-D7A1-4DCF-A737-3EC1689FF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50952</TotalTime>
  <Words>1208</Words>
  <Application>Microsoft Office PowerPoint</Application>
  <PresentationFormat>On-screen Show (4:3)</PresentationFormat>
  <Paragraphs>177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Arial</vt:lpstr>
      <vt:lpstr>Arial Black</vt:lpstr>
      <vt:lpstr>Calibri</vt:lpstr>
      <vt:lpstr>Times</vt:lpstr>
      <vt:lpstr>Times New Roman</vt:lpstr>
      <vt:lpstr>CTI</vt:lpstr>
      <vt:lpstr>Control Technology Incorporated</vt:lpstr>
      <vt:lpstr>Modernization versus Migration Needs Assessment</vt:lpstr>
      <vt:lpstr>PowerPoint Presentation</vt:lpstr>
      <vt:lpstr>PowerPoint Presentation</vt:lpstr>
      <vt:lpstr>Modernization v Migration</vt:lpstr>
      <vt:lpstr>When to Modernize</vt:lpstr>
      <vt:lpstr>When to Migrate</vt:lpstr>
      <vt:lpstr>Modernization/Migration Considerations</vt:lpstr>
      <vt:lpstr>CTI’s Approach: Smart ModernizationTM</vt:lpstr>
      <vt:lpstr>Smart ModernizationTM</vt:lpstr>
      <vt:lpstr>Smart Modernization for the 505 ® /2500 Series ® System (1 of 2)  </vt:lpstr>
      <vt:lpstr>Smart Modernization for the 505 ® /2500 Series ® System (2 of 2) </vt:lpstr>
      <vt:lpstr>Smart ModernizationTM</vt:lpstr>
      <vt:lpstr>End result of Smart Modernization?</vt:lpstr>
      <vt:lpstr>PowerPoint Presentation</vt:lpstr>
      <vt:lpstr>The BLUE PlatformTM</vt:lpstr>
      <vt:lpstr>Thank You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Peck</dc:creator>
  <cp:lastModifiedBy>Meredith Broome</cp:lastModifiedBy>
  <cp:revision>408</cp:revision>
  <cp:lastPrinted>2016-05-20T14:28:10Z</cp:lastPrinted>
  <dcterms:created xsi:type="dcterms:W3CDTF">2014-08-04T19:27:36Z</dcterms:created>
  <dcterms:modified xsi:type="dcterms:W3CDTF">2016-08-05T14:39:29Z</dcterms:modified>
</cp:coreProperties>
</file>